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7"/>
    <p:sldId id="257" r:id="rId18"/>
    <p:sldId id="258" r:id="rId19"/>
    <p:sldId id="259" r:id="rId20"/>
    <p:sldId id="260" r:id="rId21"/>
    <p:sldId id="261" r:id="rId22"/>
    <p:sldId id="262" r:id="rId23"/>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Montserrat" charset="1" panose="00000500000000000000"/>
      <p:regular r:id="rId10"/>
    </p:embeddedFont>
    <p:embeddedFont>
      <p:font typeface="Montserrat Bold" charset="1" panose="00000600000000000000"/>
      <p:regular r:id="rId11"/>
    </p:embeddedFont>
    <p:embeddedFont>
      <p:font typeface="Montserrat Italics" charset="1" panose="00000500000000000000"/>
      <p:regular r:id="rId12"/>
    </p:embeddedFont>
    <p:embeddedFont>
      <p:font typeface="Montserrat Bold Italics" charset="1" panose="00000600000000000000"/>
      <p:regular r:id="rId13"/>
    </p:embeddedFont>
    <p:embeddedFont>
      <p:font typeface="Futura" charset="1" panose="020B0602020204020303"/>
      <p:regular r:id="rId14"/>
    </p:embeddedFont>
    <p:embeddedFont>
      <p:font typeface="Now" charset="1" panose="00000500000000000000"/>
      <p:regular r:id="rId15"/>
    </p:embeddedFont>
    <p:embeddedFont>
      <p:font typeface="Now Bold" charset="1" panose="0000060000000000000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slides/slide1.xml" Type="http://schemas.openxmlformats.org/officeDocument/2006/relationships/slide"/><Relationship Id="rId18" Target="slides/slide2.xml" Type="http://schemas.openxmlformats.org/officeDocument/2006/relationships/slide"/><Relationship Id="rId19" Target="slides/slide3.xml" Type="http://schemas.openxmlformats.org/officeDocument/2006/relationships/slide"/><Relationship Id="rId2" Target="presProps.xml" Type="http://schemas.openxmlformats.org/officeDocument/2006/relationships/presProps"/><Relationship Id="rId20" Target="slides/slide4.xml" Type="http://schemas.openxmlformats.org/officeDocument/2006/relationships/slide"/><Relationship Id="rId21" Target="slides/slide5.xml" Type="http://schemas.openxmlformats.org/officeDocument/2006/relationships/slide"/><Relationship Id="rId22" Target="slides/slide6.xml" Type="http://schemas.openxmlformats.org/officeDocument/2006/relationships/slide"/><Relationship Id="rId23" Target="slides/slide7.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 Id="rId3" Target="../media/image7.jpeg" Type="http://schemas.openxmlformats.org/officeDocument/2006/relationships/image"/><Relationship Id="rId4" Target="../media/image8.jpeg" Type="http://schemas.openxmlformats.org/officeDocument/2006/relationships/image"/><Relationship Id="rId5" Target="../media/image9.jpeg" Type="http://schemas.openxmlformats.org/officeDocument/2006/relationships/image"/><Relationship Id="rId6" Target="../media/image10.jpeg" Type="http://schemas.openxmlformats.org/officeDocument/2006/relationships/image"/><Relationship Id="rId7" Target="../media/image11.jpeg" Type="http://schemas.openxmlformats.org/officeDocument/2006/relationships/image"/><Relationship Id="rId8" Target="../media/image12.jpe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3.jpe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4.jpe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105523" y="3420346"/>
            <a:ext cx="5249208" cy="1848760"/>
          </a:xfrm>
          <a:custGeom>
            <a:avLst/>
            <a:gdLst/>
            <a:ahLst/>
            <a:cxnLst/>
            <a:rect r="r" b="b" t="t" l="l"/>
            <a:pathLst>
              <a:path h="1848760" w="5249208">
                <a:moveTo>
                  <a:pt x="0" y="0"/>
                </a:moveTo>
                <a:lnTo>
                  <a:pt x="5249207" y="0"/>
                </a:lnTo>
                <a:lnTo>
                  <a:pt x="5249207" y="1848759"/>
                </a:lnTo>
                <a:lnTo>
                  <a:pt x="0" y="1848759"/>
                </a:lnTo>
                <a:lnTo>
                  <a:pt x="0" y="0"/>
                </a:lnTo>
                <a:close/>
              </a:path>
            </a:pathLst>
          </a:custGeom>
          <a:blipFill>
            <a:blip r:embed="rId2"/>
            <a:stretch>
              <a:fillRect l="-8767" t="-121841" r="-8767" b="-249848"/>
            </a:stretch>
          </a:blipFill>
        </p:spPr>
      </p:sp>
      <p:sp>
        <p:nvSpPr>
          <p:cNvPr name="Freeform 3" id="3"/>
          <p:cNvSpPr/>
          <p:nvPr/>
        </p:nvSpPr>
        <p:spPr>
          <a:xfrm flipH="false" flipV="false" rot="0">
            <a:off x="13821705" y="2128675"/>
            <a:ext cx="8196442" cy="10906042"/>
          </a:xfrm>
          <a:custGeom>
            <a:avLst/>
            <a:gdLst/>
            <a:ahLst/>
            <a:cxnLst/>
            <a:rect r="r" b="b" t="t" l="l"/>
            <a:pathLst>
              <a:path h="10906042" w="8196442">
                <a:moveTo>
                  <a:pt x="0" y="0"/>
                </a:moveTo>
                <a:lnTo>
                  <a:pt x="8196442" y="0"/>
                </a:lnTo>
                <a:lnTo>
                  <a:pt x="8196442" y="10906043"/>
                </a:lnTo>
                <a:lnTo>
                  <a:pt x="0" y="10906043"/>
                </a:lnTo>
                <a:lnTo>
                  <a:pt x="0" y="0"/>
                </a:lnTo>
                <a:close/>
              </a:path>
            </a:pathLst>
          </a:custGeom>
          <a:blipFill>
            <a:blip r:embed="rId3">
              <a:alphaModFix amt="72000"/>
            </a:blip>
            <a:stretch>
              <a:fillRect l="-79835" t="-64659" r="-385437" b="-74307"/>
            </a:stretch>
          </a:blipFill>
        </p:spPr>
      </p:sp>
      <p:sp>
        <p:nvSpPr>
          <p:cNvPr name="Freeform 4" id="4"/>
          <p:cNvSpPr/>
          <p:nvPr/>
        </p:nvSpPr>
        <p:spPr>
          <a:xfrm flipH="false" flipV="false" rot="10586210">
            <a:off x="-943663" y="-1902174"/>
            <a:ext cx="4405399" cy="5861747"/>
          </a:xfrm>
          <a:custGeom>
            <a:avLst/>
            <a:gdLst/>
            <a:ahLst/>
            <a:cxnLst/>
            <a:rect r="r" b="b" t="t" l="l"/>
            <a:pathLst>
              <a:path h="5861747" w="4405399">
                <a:moveTo>
                  <a:pt x="0" y="0"/>
                </a:moveTo>
                <a:lnTo>
                  <a:pt x="4405400" y="0"/>
                </a:lnTo>
                <a:lnTo>
                  <a:pt x="4405400" y="5861748"/>
                </a:lnTo>
                <a:lnTo>
                  <a:pt x="0" y="5861748"/>
                </a:lnTo>
                <a:lnTo>
                  <a:pt x="0" y="0"/>
                </a:lnTo>
                <a:close/>
              </a:path>
            </a:pathLst>
          </a:custGeom>
          <a:blipFill>
            <a:blip r:embed="rId3">
              <a:alphaModFix amt="75000"/>
            </a:blip>
            <a:stretch>
              <a:fillRect l="-79835" t="-64659" r="-385437" b="-74307"/>
            </a:stretch>
          </a:blipFill>
        </p:spPr>
      </p:sp>
      <p:sp>
        <p:nvSpPr>
          <p:cNvPr name="Freeform 5" id="5"/>
          <p:cNvSpPr/>
          <p:nvPr/>
        </p:nvSpPr>
        <p:spPr>
          <a:xfrm flipH="false" flipV="false" rot="0">
            <a:off x="1028700" y="9451172"/>
            <a:ext cx="2132963" cy="476362"/>
          </a:xfrm>
          <a:custGeom>
            <a:avLst/>
            <a:gdLst/>
            <a:ahLst/>
            <a:cxnLst/>
            <a:rect r="r" b="b" t="t" l="l"/>
            <a:pathLst>
              <a:path h="476362" w="2132963">
                <a:moveTo>
                  <a:pt x="0" y="0"/>
                </a:moveTo>
                <a:lnTo>
                  <a:pt x="2132963" y="0"/>
                </a:lnTo>
                <a:lnTo>
                  <a:pt x="2132963" y="476361"/>
                </a:lnTo>
                <a:lnTo>
                  <a:pt x="0" y="476361"/>
                </a:lnTo>
                <a:lnTo>
                  <a:pt x="0" y="0"/>
                </a:lnTo>
                <a:close/>
              </a:path>
            </a:pathLst>
          </a:custGeom>
          <a:blipFill>
            <a:blip r:embed="rId4"/>
            <a:stretch>
              <a:fillRect l="0" t="0" r="0" b="0"/>
            </a:stretch>
          </a:blipFill>
        </p:spPr>
      </p:sp>
      <p:sp>
        <p:nvSpPr>
          <p:cNvPr name="TextBox 6" id="6"/>
          <p:cNvSpPr txBox="true"/>
          <p:nvPr/>
        </p:nvSpPr>
        <p:spPr>
          <a:xfrm rot="0">
            <a:off x="6266481" y="5467359"/>
            <a:ext cx="5088250" cy="2114337"/>
          </a:xfrm>
          <a:prstGeom prst="rect">
            <a:avLst/>
          </a:prstGeom>
        </p:spPr>
        <p:txBody>
          <a:bodyPr anchor="t" rtlCol="false" tIns="0" lIns="0" bIns="0" rIns="0">
            <a:spAutoFit/>
          </a:bodyPr>
          <a:lstStyle/>
          <a:p>
            <a:pPr algn="ctr">
              <a:lnSpc>
                <a:spcPts val="4239"/>
              </a:lnSpc>
            </a:pPr>
            <a:r>
              <a:rPr lang="en-US" sz="3028">
                <a:solidFill>
                  <a:srgbClr val="000000"/>
                </a:solidFill>
                <a:latin typeface="Now"/>
              </a:rPr>
              <a:t>Growth mind-set through Resilient Intelligent Technologies</a:t>
            </a:r>
          </a:p>
          <a:p>
            <a:pPr algn="ctr">
              <a:lnSpc>
                <a:spcPts val="4239"/>
              </a:lnSpc>
            </a:pPr>
          </a:p>
        </p:txBody>
      </p:sp>
      <p:sp>
        <p:nvSpPr>
          <p:cNvPr name="TextBox 7" id="7"/>
          <p:cNvSpPr txBox="true"/>
          <p:nvPr/>
        </p:nvSpPr>
        <p:spPr>
          <a:xfrm rot="0">
            <a:off x="3407645" y="9524433"/>
            <a:ext cx="11069579" cy="352706"/>
          </a:xfrm>
          <a:prstGeom prst="rect">
            <a:avLst/>
          </a:prstGeom>
        </p:spPr>
        <p:txBody>
          <a:bodyPr anchor="t" rtlCol="false" tIns="0" lIns="0" bIns="0" rIns="0">
            <a:spAutoFit/>
          </a:bodyPr>
          <a:lstStyle/>
          <a:p>
            <a:pPr>
              <a:lnSpc>
                <a:spcPts val="1401"/>
              </a:lnSpc>
              <a:spcBef>
                <a:spcPct val="0"/>
              </a:spcBef>
            </a:pPr>
            <a:r>
              <a:rPr lang="en-US" sz="1000">
                <a:solidFill>
                  <a:srgbClr val="000000"/>
                </a:solidFill>
                <a:latin typeface="Montserra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6915" t="-54538" r="-2436" b="-39864"/>
            </a:stretch>
          </a:blipFill>
        </p:spPr>
      </p:sp>
      <p:sp>
        <p:nvSpPr>
          <p:cNvPr name="TextBox 3" id="3"/>
          <p:cNvSpPr txBox="true"/>
          <p:nvPr/>
        </p:nvSpPr>
        <p:spPr>
          <a:xfrm rot="0">
            <a:off x="3772964" y="4379235"/>
            <a:ext cx="10742071" cy="1704975"/>
          </a:xfrm>
          <a:prstGeom prst="rect">
            <a:avLst/>
          </a:prstGeom>
        </p:spPr>
        <p:txBody>
          <a:bodyPr anchor="t" rtlCol="false" tIns="0" lIns="0" bIns="0" rIns="0">
            <a:spAutoFit/>
          </a:bodyPr>
          <a:lstStyle/>
          <a:p>
            <a:pPr algn="ctr" marL="0" indent="0" lvl="0">
              <a:lnSpc>
                <a:spcPts val="6720"/>
              </a:lnSpc>
              <a:spcBef>
                <a:spcPct val="0"/>
              </a:spcBef>
            </a:pPr>
            <a:r>
              <a:rPr lang="en-US" sz="5600">
                <a:solidFill>
                  <a:srgbClr val="1D1D1B"/>
                </a:solidFill>
                <a:latin typeface="Futura"/>
              </a:rPr>
              <a:t>Building the University needed in the next few years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140195" y="0"/>
            <a:ext cx="9147805" cy="10287000"/>
            <a:chOff x="0" y="0"/>
            <a:chExt cx="2409298" cy="2709333"/>
          </a:xfrm>
        </p:grpSpPr>
        <p:sp>
          <p:nvSpPr>
            <p:cNvPr name="Freeform 3" id="3"/>
            <p:cNvSpPr/>
            <p:nvPr/>
          </p:nvSpPr>
          <p:spPr>
            <a:xfrm flipH="false" flipV="false" rot="0">
              <a:off x="0" y="0"/>
              <a:ext cx="2409298" cy="2709333"/>
            </a:xfrm>
            <a:custGeom>
              <a:avLst/>
              <a:gdLst/>
              <a:ahLst/>
              <a:cxnLst/>
              <a:rect r="r" b="b" t="t" l="l"/>
              <a:pathLst>
                <a:path h="2709333" w="2409298">
                  <a:moveTo>
                    <a:pt x="0" y="0"/>
                  </a:moveTo>
                  <a:lnTo>
                    <a:pt x="2409298" y="0"/>
                  </a:lnTo>
                  <a:lnTo>
                    <a:pt x="2409298" y="2709333"/>
                  </a:lnTo>
                  <a:lnTo>
                    <a:pt x="0" y="2709333"/>
                  </a:lnTo>
                  <a:close/>
                </a:path>
              </a:pathLst>
            </a:custGeom>
            <a:gradFill rotWithShape="true">
              <a:gsLst>
                <a:gs pos="0">
                  <a:srgbClr val="F06E88">
                    <a:alpha val="100000"/>
                  </a:srgbClr>
                </a:gs>
                <a:gs pos="100000">
                  <a:srgbClr val="FBE151">
                    <a:alpha val="100000"/>
                  </a:srgbClr>
                </a:gs>
              </a:gsLst>
              <a:lin ang="5400000"/>
            </a:gradFill>
          </p:spPr>
        </p:sp>
        <p:sp>
          <p:nvSpPr>
            <p:cNvPr name="TextBox 4" id="4"/>
            <p:cNvSpPr txBox="true"/>
            <p:nvPr/>
          </p:nvSpPr>
          <p:spPr>
            <a:xfrm>
              <a:off x="0" y="-38100"/>
              <a:ext cx="2409298" cy="2747433"/>
            </a:xfrm>
            <a:prstGeom prst="rect">
              <a:avLst/>
            </a:prstGeom>
          </p:spPr>
          <p:txBody>
            <a:bodyPr anchor="ctr" rtlCol="false" tIns="50800" lIns="50800" bIns="50800" rIns="50800"/>
            <a:lstStyle/>
            <a:p>
              <a:pPr algn="ctr">
                <a:lnSpc>
                  <a:spcPts val="3359"/>
                </a:lnSpc>
              </a:pPr>
            </a:p>
          </p:txBody>
        </p:sp>
      </p:grpSp>
      <p:sp>
        <p:nvSpPr>
          <p:cNvPr name="Freeform 5" id="5"/>
          <p:cNvSpPr/>
          <p:nvPr/>
        </p:nvSpPr>
        <p:spPr>
          <a:xfrm flipH="false" flipV="false" rot="0">
            <a:off x="3805" y="3612682"/>
            <a:ext cx="9140195" cy="5645618"/>
          </a:xfrm>
          <a:custGeom>
            <a:avLst/>
            <a:gdLst/>
            <a:ahLst/>
            <a:cxnLst/>
            <a:rect r="r" b="b" t="t" l="l"/>
            <a:pathLst>
              <a:path h="5645618" w="9140195">
                <a:moveTo>
                  <a:pt x="0" y="0"/>
                </a:moveTo>
                <a:lnTo>
                  <a:pt x="9140195" y="0"/>
                </a:lnTo>
                <a:lnTo>
                  <a:pt x="9140195" y="5645618"/>
                </a:lnTo>
                <a:lnTo>
                  <a:pt x="0" y="5645618"/>
                </a:lnTo>
                <a:lnTo>
                  <a:pt x="0" y="0"/>
                </a:lnTo>
                <a:close/>
              </a:path>
            </a:pathLst>
          </a:custGeom>
          <a:blipFill>
            <a:blip r:embed="rId2"/>
            <a:stretch>
              <a:fillRect l="0" t="-7865" r="0" b="0"/>
            </a:stretch>
          </a:blipFill>
        </p:spPr>
      </p:sp>
      <p:sp>
        <p:nvSpPr>
          <p:cNvPr name="TextBox 6" id="6"/>
          <p:cNvSpPr txBox="true"/>
          <p:nvPr/>
        </p:nvSpPr>
        <p:spPr>
          <a:xfrm rot="0">
            <a:off x="10889821" y="942975"/>
            <a:ext cx="6165372" cy="8886254"/>
          </a:xfrm>
          <a:prstGeom prst="rect">
            <a:avLst/>
          </a:prstGeom>
        </p:spPr>
        <p:txBody>
          <a:bodyPr anchor="t" rtlCol="false" tIns="0" lIns="0" bIns="0" rIns="0">
            <a:spAutoFit/>
          </a:bodyPr>
          <a:lstStyle/>
          <a:p>
            <a:pPr algn="l" marL="0" indent="0" lvl="0">
              <a:lnSpc>
                <a:spcPts val="4147"/>
              </a:lnSpc>
              <a:spcBef>
                <a:spcPct val="0"/>
              </a:spcBef>
            </a:pPr>
            <a:r>
              <a:rPr lang="en-US" sz="2764">
                <a:solidFill>
                  <a:srgbClr val="000000"/>
                </a:solidFill>
                <a:latin typeface="Now"/>
              </a:rPr>
              <a:t>All authors agree that the transformation of universities in the University 4.0 era brings about new opportunities and challenges. By leveraging interdisciplinary collaboration, project-based learning, digital tools, and a commitment to lifelong learning, universities can better prepare individuals to navigate a complex and interconnected world. As the lines between knowledge creation, transfer, and application continue to blur, universities will play a pivotal role in shaping the future of education and advancing society as a whole.</a:t>
            </a:r>
          </a:p>
        </p:txBody>
      </p:sp>
      <p:sp>
        <p:nvSpPr>
          <p:cNvPr name="TextBox 7" id="7"/>
          <p:cNvSpPr txBox="true"/>
          <p:nvPr/>
        </p:nvSpPr>
        <p:spPr>
          <a:xfrm rot="0">
            <a:off x="1028700" y="1028700"/>
            <a:ext cx="6718876" cy="1200150"/>
          </a:xfrm>
          <a:prstGeom prst="rect">
            <a:avLst/>
          </a:prstGeom>
        </p:spPr>
        <p:txBody>
          <a:bodyPr anchor="t" rtlCol="false" tIns="0" lIns="0" bIns="0" rIns="0">
            <a:spAutoFit/>
          </a:bodyPr>
          <a:lstStyle/>
          <a:p>
            <a:pPr algn="l" marL="0" indent="0" lvl="0">
              <a:lnSpc>
                <a:spcPts val="9480"/>
              </a:lnSpc>
              <a:spcBef>
                <a:spcPct val="0"/>
              </a:spcBef>
            </a:pPr>
            <a:r>
              <a:rPr lang="en-US" sz="7900">
                <a:solidFill>
                  <a:srgbClr val="000000"/>
                </a:solidFill>
                <a:latin typeface="Futura"/>
              </a:rPr>
              <a:t>University 4.0</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805" y="0"/>
            <a:ext cx="9147805" cy="10287000"/>
            <a:chOff x="0" y="0"/>
            <a:chExt cx="2409298" cy="2709333"/>
          </a:xfrm>
        </p:grpSpPr>
        <p:sp>
          <p:nvSpPr>
            <p:cNvPr name="Freeform 3" id="3"/>
            <p:cNvSpPr/>
            <p:nvPr/>
          </p:nvSpPr>
          <p:spPr>
            <a:xfrm flipH="false" flipV="false" rot="0">
              <a:off x="0" y="0"/>
              <a:ext cx="2409298" cy="2709333"/>
            </a:xfrm>
            <a:custGeom>
              <a:avLst/>
              <a:gdLst/>
              <a:ahLst/>
              <a:cxnLst/>
              <a:rect r="r" b="b" t="t" l="l"/>
              <a:pathLst>
                <a:path h="2709333" w="2409298">
                  <a:moveTo>
                    <a:pt x="0" y="0"/>
                  </a:moveTo>
                  <a:lnTo>
                    <a:pt x="2409298" y="0"/>
                  </a:lnTo>
                  <a:lnTo>
                    <a:pt x="2409298" y="2709333"/>
                  </a:lnTo>
                  <a:lnTo>
                    <a:pt x="0" y="2709333"/>
                  </a:lnTo>
                  <a:close/>
                </a:path>
              </a:pathLst>
            </a:custGeom>
            <a:gradFill rotWithShape="true">
              <a:gsLst>
                <a:gs pos="0">
                  <a:srgbClr val="F06E88">
                    <a:alpha val="100000"/>
                  </a:srgbClr>
                </a:gs>
                <a:gs pos="100000">
                  <a:srgbClr val="FBE151">
                    <a:alpha val="100000"/>
                  </a:srgbClr>
                </a:gs>
              </a:gsLst>
              <a:lin ang="5400000"/>
            </a:gradFill>
          </p:spPr>
        </p:sp>
        <p:sp>
          <p:nvSpPr>
            <p:cNvPr name="TextBox 4" id="4"/>
            <p:cNvSpPr txBox="true"/>
            <p:nvPr/>
          </p:nvSpPr>
          <p:spPr>
            <a:xfrm>
              <a:off x="0" y="-38100"/>
              <a:ext cx="2409298" cy="2747433"/>
            </a:xfrm>
            <a:prstGeom prst="rect">
              <a:avLst/>
            </a:prstGeom>
          </p:spPr>
          <p:txBody>
            <a:bodyPr anchor="ctr" rtlCol="false" tIns="50800" lIns="50800" bIns="50800" rIns="50800"/>
            <a:lstStyle/>
            <a:p>
              <a:pPr algn="ctr">
                <a:lnSpc>
                  <a:spcPts val="3359"/>
                </a:lnSpc>
              </a:pPr>
            </a:p>
          </p:txBody>
        </p:sp>
      </p:grpSp>
      <p:grpSp>
        <p:nvGrpSpPr>
          <p:cNvPr name="Group 5" id="5"/>
          <p:cNvGrpSpPr>
            <a:grpSpLocks noChangeAspect="true"/>
          </p:cNvGrpSpPr>
          <p:nvPr/>
        </p:nvGrpSpPr>
        <p:grpSpPr>
          <a:xfrm rot="0">
            <a:off x="9929598" y="2311989"/>
            <a:ext cx="1021427" cy="1021423"/>
            <a:chOff x="0" y="0"/>
            <a:chExt cx="6350000" cy="6349975"/>
          </a:xfrm>
        </p:grpSpPr>
        <p:sp>
          <p:nvSpPr>
            <p:cNvPr name="Freeform 6" id="6"/>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25046" t="0" r="-25046" b="0"/>
              </a:stretch>
            </a:blipFill>
          </p:spPr>
        </p:sp>
      </p:grpSp>
      <p:grpSp>
        <p:nvGrpSpPr>
          <p:cNvPr name="Group 7" id="7"/>
          <p:cNvGrpSpPr>
            <a:grpSpLocks noChangeAspect="true"/>
          </p:cNvGrpSpPr>
          <p:nvPr/>
        </p:nvGrpSpPr>
        <p:grpSpPr>
          <a:xfrm rot="0">
            <a:off x="9929598" y="941306"/>
            <a:ext cx="1021427" cy="1021423"/>
            <a:chOff x="0" y="0"/>
            <a:chExt cx="6350000" cy="6349975"/>
          </a:xfrm>
        </p:grpSpPr>
        <p:sp>
          <p:nvSpPr>
            <p:cNvPr name="Freeform 8" id="8"/>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25046" t="0" r="-25046" b="0"/>
              </a:stretch>
            </a:blipFill>
          </p:spPr>
        </p:sp>
      </p:grpSp>
      <p:grpSp>
        <p:nvGrpSpPr>
          <p:cNvPr name="Group 9" id="9"/>
          <p:cNvGrpSpPr>
            <a:grpSpLocks noChangeAspect="true"/>
          </p:cNvGrpSpPr>
          <p:nvPr/>
        </p:nvGrpSpPr>
        <p:grpSpPr>
          <a:xfrm rot="0">
            <a:off x="9929598" y="3607727"/>
            <a:ext cx="1021427" cy="1021423"/>
            <a:chOff x="0" y="0"/>
            <a:chExt cx="6350000" cy="6349975"/>
          </a:xfrm>
        </p:grpSpPr>
        <p:sp>
          <p:nvSpPr>
            <p:cNvPr name="Freeform 10" id="10"/>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16444" t="0" r="-16444" b="0"/>
              </a:stretch>
            </a:blipFill>
          </p:spPr>
        </p:sp>
      </p:grpSp>
      <p:grpSp>
        <p:nvGrpSpPr>
          <p:cNvPr name="Group 11" id="11"/>
          <p:cNvGrpSpPr>
            <a:grpSpLocks noChangeAspect="true"/>
          </p:cNvGrpSpPr>
          <p:nvPr/>
        </p:nvGrpSpPr>
        <p:grpSpPr>
          <a:xfrm rot="0">
            <a:off x="9929598" y="4905375"/>
            <a:ext cx="1021427" cy="1021423"/>
            <a:chOff x="0" y="0"/>
            <a:chExt cx="6350000" cy="6349975"/>
          </a:xfrm>
        </p:grpSpPr>
        <p:sp>
          <p:nvSpPr>
            <p:cNvPr name="Freeform 12" id="12"/>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5"/>
              <a:stretch>
                <a:fillRect l="-25046" t="0" r="-25046" b="0"/>
              </a:stretch>
            </a:blipFill>
          </p:spPr>
        </p:sp>
      </p:grpSp>
      <p:grpSp>
        <p:nvGrpSpPr>
          <p:cNvPr name="Group 13" id="13"/>
          <p:cNvGrpSpPr>
            <a:grpSpLocks noChangeAspect="true"/>
          </p:cNvGrpSpPr>
          <p:nvPr/>
        </p:nvGrpSpPr>
        <p:grpSpPr>
          <a:xfrm rot="0">
            <a:off x="9929598" y="6105902"/>
            <a:ext cx="1021427" cy="1021423"/>
            <a:chOff x="0" y="0"/>
            <a:chExt cx="6350000" cy="6349975"/>
          </a:xfrm>
        </p:grpSpPr>
        <p:sp>
          <p:nvSpPr>
            <p:cNvPr name="Freeform 14" id="14"/>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25046" t="0" r="-25046" b="0"/>
              </a:stretch>
            </a:blipFill>
          </p:spPr>
        </p:sp>
      </p:grpSp>
      <p:grpSp>
        <p:nvGrpSpPr>
          <p:cNvPr name="Group 15" id="15"/>
          <p:cNvGrpSpPr>
            <a:grpSpLocks noChangeAspect="true"/>
          </p:cNvGrpSpPr>
          <p:nvPr/>
        </p:nvGrpSpPr>
        <p:grpSpPr>
          <a:xfrm rot="0">
            <a:off x="9929598" y="7403550"/>
            <a:ext cx="1021427" cy="1021423"/>
            <a:chOff x="0" y="0"/>
            <a:chExt cx="6350000" cy="6349975"/>
          </a:xfrm>
        </p:grpSpPr>
        <p:sp>
          <p:nvSpPr>
            <p:cNvPr name="Freeform 16" id="16"/>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7"/>
              <a:stretch>
                <a:fillRect l="-25046" t="0" r="-25046" b="0"/>
              </a:stretch>
            </a:blipFill>
          </p:spPr>
        </p:sp>
      </p:grpSp>
      <p:grpSp>
        <p:nvGrpSpPr>
          <p:cNvPr name="Group 17" id="17"/>
          <p:cNvGrpSpPr>
            <a:grpSpLocks noChangeAspect="true"/>
          </p:cNvGrpSpPr>
          <p:nvPr/>
        </p:nvGrpSpPr>
        <p:grpSpPr>
          <a:xfrm rot="0">
            <a:off x="10046623" y="8701198"/>
            <a:ext cx="1021427" cy="1021423"/>
            <a:chOff x="0" y="0"/>
            <a:chExt cx="6350000" cy="6349975"/>
          </a:xfrm>
        </p:grpSpPr>
        <p:sp>
          <p:nvSpPr>
            <p:cNvPr name="Freeform 18" id="18"/>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8"/>
              <a:stretch>
                <a:fillRect l="-25046" t="0" r="-25046" b="0"/>
              </a:stretch>
            </a:blipFill>
          </p:spPr>
        </p:sp>
      </p:grpSp>
      <p:sp>
        <p:nvSpPr>
          <p:cNvPr name="TextBox 19" id="19"/>
          <p:cNvSpPr txBox="true"/>
          <p:nvPr/>
        </p:nvSpPr>
        <p:spPr>
          <a:xfrm rot="0">
            <a:off x="1028700" y="6046523"/>
            <a:ext cx="6497605" cy="2075879"/>
          </a:xfrm>
          <a:prstGeom prst="rect">
            <a:avLst/>
          </a:prstGeom>
        </p:spPr>
        <p:txBody>
          <a:bodyPr anchor="t" rtlCol="false" tIns="0" lIns="0" bIns="0" rIns="0">
            <a:spAutoFit/>
          </a:bodyPr>
          <a:lstStyle/>
          <a:p>
            <a:pPr algn="l" marL="0" indent="0" lvl="0">
              <a:lnSpc>
                <a:spcPts val="4147"/>
              </a:lnSpc>
              <a:spcBef>
                <a:spcPct val="0"/>
              </a:spcBef>
            </a:pPr>
            <a:r>
              <a:rPr lang="en-US" sz="2764">
                <a:solidFill>
                  <a:srgbClr val="000000"/>
                </a:solidFill>
                <a:latin typeface="Now"/>
              </a:rPr>
              <a:t>The third-generation university, as Wissema (2009) described, is characterised by seven key attributes:</a:t>
            </a:r>
          </a:p>
        </p:txBody>
      </p:sp>
      <p:sp>
        <p:nvSpPr>
          <p:cNvPr name="TextBox 20" id="20"/>
          <p:cNvSpPr txBox="true"/>
          <p:nvPr/>
        </p:nvSpPr>
        <p:spPr>
          <a:xfrm rot="0">
            <a:off x="1028700" y="1028700"/>
            <a:ext cx="7506947" cy="3600450"/>
          </a:xfrm>
          <a:prstGeom prst="rect">
            <a:avLst/>
          </a:prstGeom>
        </p:spPr>
        <p:txBody>
          <a:bodyPr anchor="t" rtlCol="false" tIns="0" lIns="0" bIns="0" rIns="0">
            <a:spAutoFit/>
          </a:bodyPr>
          <a:lstStyle/>
          <a:p>
            <a:pPr algn="l" marL="0" indent="0" lvl="0">
              <a:lnSpc>
                <a:spcPts val="9480"/>
              </a:lnSpc>
              <a:spcBef>
                <a:spcPct val="0"/>
              </a:spcBef>
            </a:pPr>
            <a:r>
              <a:rPr lang="en-US" sz="7900">
                <a:solidFill>
                  <a:srgbClr val="000000"/>
                </a:solidFill>
                <a:latin typeface="Futura"/>
              </a:rPr>
              <a:t>Evolving Learning Process</a:t>
            </a:r>
          </a:p>
        </p:txBody>
      </p:sp>
      <p:sp>
        <p:nvSpPr>
          <p:cNvPr name="TextBox 21" id="21"/>
          <p:cNvSpPr txBox="true"/>
          <p:nvPr/>
        </p:nvSpPr>
        <p:spPr>
          <a:xfrm rot="0">
            <a:off x="11068050" y="2336042"/>
            <a:ext cx="9525" cy="539115"/>
          </a:xfrm>
          <a:prstGeom prst="rect">
            <a:avLst/>
          </a:prstGeom>
        </p:spPr>
        <p:txBody>
          <a:bodyPr anchor="t" rtlCol="false" tIns="0" lIns="0" bIns="0" rIns="0">
            <a:spAutoFit/>
          </a:bodyPr>
          <a:lstStyle/>
          <a:p>
            <a:pPr algn="ctr">
              <a:lnSpc>
                <a:spcPts val="4409"/>
              </a:lnSpc>
            </a:pPr>
          </a:p>
        </p:txBody>
      </p:sp>
      <p:sp>
        <p:nvSpPr>
          <p:cNvPr name="TextBox 22" id="22"/>
          <p:cNvSpPr txBox="true"/>
          <p:nvPr/>
        </p:nvSpPr>
        <p:spPr>
          <a:xfrm rot="0">
            <a:off x="11397193" y="1195795"/>
            <a:ext cx="6191250" cy="464820"/>
          </a:xfrm>
          <a:prstGeom prst="rect">
            <a:avLst/>
          </a:prstGeom>
        </p:spPr>
        <p:txBody>
          <a:bodyPr anchor="t" rtlCol="false" tIns="0" lIns="0" bIns="0" rIns="0">
            <a:spAutoFit/>
          </a:bodyPr>
          <a:lstStyle/>
          <a:p>
            <a:pPr>
              <a:lnSpc>
                <a:spcPts val="3779"/>
              </a:lnSpc>
            </a:pPr>
            <a:r>
              <a:rPr lang="en-US" sz="2700">
                <a:solidFill>
                  <a:srgbClr val="000000"/>
                </a:solidFill>
                <a:latin typeface="Now Bold"/>
              </a:rPr>
              <a:t>Exploitation of know-how</a:t>
            </a:r>
          </a:p>
        </p:txBody>
      </p:sp>
      <p:sp>
        <p:nvSpPr>
          <p:cNvPr name="TextBox 23" id="23"/>
          <p:cNvSpPr txBox="true"/>
          <p:nvPr/>
        </p:nvSpPr>
        <p:spPr>
          <a:xfrm rot="0">
            <a:off x="11397193" y="2367667"/>
            <a:ext cx="6191250" cy="950595"/>
          </a:xfrm>
          <a:prstGeom prst="rect">
            <a:avLst/>
          </a:prstGeom>
        </p:spPr>
        <p:txBody>
          <a:bodyPr anchor="t" rtlCol="false" tIns="0" lIns="0" bIns="0" rIns="0">
            <a:spAutoFit/>
          </a:bodyPr>
          <a:lstStyle/>
          <a:p>
            <a:pPr>
              <a:lnSpc>
                <a:spcPts val="3779"/>
              </a:lnSpc>
            </a:pPr>
            <a:r>
              <a:rPr lang="en-US" sz="2700">
                <a:solidFill>
                  <a:srgbClr val="000000"/>
                </a:solidFill>
                <a:latin typeface="Now Bold"/>
              </a:rPr>
              <a:t>Operates in an internationally competitive market</a:t>
            </a:r>
          </a:p>
        </p:txBody>
      </p:sp>
      <p:sp>
        <p:nvSpPr>
          <p:cNvPr name="TextBox 24" id="24"/>
          <p:cNvSpPr txBox="true"/>
          <p:nvPr/>
        </p:nvSpPr>
        <p:spPr>
          <a:xfrm rot="0">
            <a:off x="11401955" y="4025313"/>
            <a:ext cx="6181725" cy="464820"/>
          </a:xfrm>
          <a:prstGeom prst="rect">
            <a:avLst/>
          </a:prstGeom>
        </p:spPr>
        <p:txBody>
          <a:bodyPr anchor="t" rtlCol="false" tIns="0" lIns="0" bIns="0" rIns="0">
            <a:spAutoFit/>
          </a:bodyPr>
          <a:lstStyle/>
          <a:p>
            <a:pPr>
              <a:lnSpc>
                <a:spcPts val="3779"/>
              </a:lnSpc>
            </a:pPr>
            <a:r>
              <a:rPr lang="en-US" sz="2700">
                <a:solidFill>
                  <a:srgbClr val="000000"/>
                </a:solidFill>
                <a:latin typeface="Now Bold"/>
              </a:rPr>
              <a:t>Network universities</a:t>
            </a:r>
          </a:p>
        </p:txBody>
      </p:sp>
      <p:sp>
        <p:nvSpPr>
          <p:cNvPr name="TextBox 25" id="25"/>
          <p:cNvSpPr txBox="true"/>
          <p:nvPr/>
        </p:nvSpPr>
        <p:spPr>
          <a:xfrm rot="0">
            <a:off x="11397193" y="5197185"/>
            <a:ext cx="6191250" cy="464820"/>
          </a:xfrm>
          <a:prstGeom prst="rect">
            <a:avLst/>
          </a:prstGeom>
        </p:spPr>
        <p:txBody>
          <a:bodyPr anchor="t" rtlCol="false" tIns="0" lIns="0" bIns="0" rIns="0">
            <a:spAutoFit/>
          </a:bodyPr>
          <a:lstStyle/>
          <a:p>
            <a:pPr>
              <a:lnSpc>
                <a:spcPts val="3779"/>
              </a:lnSpc>
            </a:pPr>
            <a:r>
              <a:rPr lang="en-US" sz="2700">
                <a:solidFill>
                  <a:srgbClr val="000000"/>
                </a:solidFill>
                <a:latin typeface="Now Bold"/>
              </a:rPr>
              <a:t>Research is largely interdisciplinary</a:t>
            </a:r>
          </a:p>
        </p:txBody>
      </p:sp>
      <p:sp>
        <p:nvSpPr>
          <p:cNvPr name="TextBox 26" id="26"/>
          <p:cNvSpPr txBox="true"/>
          <p:nvPr/>
        </p:nvSpPr>
        <p:spPr>
          <a:xfrm rot="0">
            <a:off x="11397193" y="6369056"/>
            <a:ext cx="6191250" cy="464820"/>
          </a:xfrm>
          <a:prstGeom prst="rect">
            <a:avLst/>
          </a:prstGeom>
        </p:spPr>
        <p:txBody>
          <a:bodyPr anchor="t" rtlCol="false" tIns="0" lIns="0" bIns="0" rIns="0">
            <a:spAutoFit/>
          </a:bodyPr>
          <a:lstStyle/>
          <a:p>
            <a:pPr>
              <a:lnSpc>
                <a:spcPts val="3779"/>
              </a:lnSpc>
            </a:pPr>
            <a:r>
              <a:rPr lang="en-US" sz="2700">
                <a:solidFill>
                  <a:srgbClr val="000000"/>
                </a:solidFill>
                <a:latin typeface="Now Bold"/>
              </a:rPr>
              <a:t>Multicultural organisations</a:t>
            </a:r>
          </a:p>
        </p:txBody>
      </p:sp>
      <p:sp>
        <p:nvSpPr>
          <p:cNvPr name="TextBox 27" id="27"/>
          <p:cNvSpPr txBox="true"/>
          <p:nvPr/>
        </p:nvSpPr>
        <p:spPr>
          <a:xfrm rot="0">
            <a:off x="11397193" y="7540928"/>
            <a:ext cx="6191250" cy="464820"/>
          </a:xfrm>
          <a:prstGeom prst="rect">
            <a:avLst/>
          </a:prstGeom>
        </p:spPr>
        <p:txBody>
          <a:bodyPr anchor="t" rtlCol="false" tIns="0" lIns="0" bIns="0" rIns="0">
            <a:spAutoFit/>
          </a:bodyPr>
          <a:lstStyle/>
          <a:p>
            <a:pPr>
              <a:lnSpc>
                <a:spcPts val="3779"/>
              </a:lnSpc>
            </a:pPr>
            <a:r>
              <a:rPr lang="en-US" sz="2700">
                <a:solidFill>
                  <a:srgbClr val="000000"/>
                </a:solidFill>
                <a:latin typeface="Now Bold"/>
              </a:rPr>
              <a:t>Cosmopolitan</a:t>
            </a:r>
          </a:p>
        </p:txBody>
      </p:sp>
      <p:sp>
        <p:nvSpPr>
          <p:cNvPr name="TextBox 28" id="28"/>
          <p:cNvSpPr txBox="true"/>
          <p:nvPr/>
        </p:nvSpPr>
        <p:spPr>
          <a:xfrm rot="0">
            <a:off x="11397193" y="8712799"/>
            <a:ext cx="6191250" cy="950595"/>
          </a:xfrm>
          <a:prstGeom prst="rect">
            <a:avLst/>
          </a:prstGeom>
        </p:spPr>
        <p:txBody>
          <a:bodyPr anchor="t" rtlCol="false" tIns="0" lIns="0" bIns="0" rIns="0">
            <a:spAutoFit/>
          </a:bodyPr>
          <a:lstStyle/>
          <a:p>
            <a:pPr>
              <a:lnSpc>
                <a:spcPts val="3779"/>
              </a:lnSpc>
            </a:pPr>
            <a:r>
              <a:rPr lang="en-US" sz="2700">
                <a:solidFill>
                  <a:srgbClr val="000000"/>
                </a:solidFill>
                <a:latin typeface="Now Bold"/>
              </a:rPr>
              <a:t>Becomes less dependent on state regulation</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805" y="0"/>
            <a:ext cx="9147805" cy="10287000"/>
            <a:chOff x="0" y="0"/>
            <a:chExt cx="2409298" cy="2709333"/>
          </a:xfrm>
        </p:grpSpPr>
        <p:sp>
          <p:nvSpPr>
            <p:cNvPr name="Freeform 3" id="3"/>
            <p:cNvSpPr/>
            <p:nvPr/>
          </p:nvSpPr>
          <p:spPr>
            <a:xfrm flipH="false" flipV="false" rot="0">
              <a:off x="0" y="0"/>
              <a:ext cx="2409298" cy="2709333"/>
            </a:xfrm>
            <a:custGeom>
              <a:avLst/>
              <a:gdLst/>
              <a:ahLst/>
              <a:cxnLst/>
              <a:rect r="r" b="b" t="t" l="l"/>
              <a:pathLst>
                <a:path h="2709333" w="2409298">
                  <a:moveTo>
                    <a:pt x="0" y="0"/>
                  </a:moveTo>
                  <a:lnTo>
                    <a:pt x="2409298" y="0"/>
                  </a:lnTo>
                  <a:lnTo>
                    <a:pt x="2409298" y="2709333"/>
                  </a:lnTo>
                  <a:lnTo>
                    <a:pt x="0" y="2709333"/>
                  </a:lnTo>
                  <a:close/>
                </a:path>
              </a:pathLst>
            </a:custGeom>
            <a:gradFill rotWithShape="true">
              <a:gsLst>
                <a:gs pos="0">
                  <a:srgbClr val="F06E88">
                    <a:alpha val="100000"/>
                  </a:srgbClr>
                </a:gs>
                <a:gs pos="100000">
                  <a:srgbClr val="FBE151">
                    <a:alpha val="100000"/>
                  </a:srgbClr>
                </a:gs>
              </a:gsLst>
              <a:lin ang="5400000"/>
            </a:gradFill>
          </p:spPr>
        </p:sp>
        <p:sp>
          <p:nvSpPr>
            <p:cNvPr name="TextBox 4" id="4"/>
            <p:cNvSpPr txBox="true"/>
            <p:nvPr/>
          </p:nvSpPr>
          <p:spPr>
            <a:xfrm>
              <a:off x="0" y="-38100"/>
              <a:ext cx="2409298" cy="2747433"/>
            </a:xfrm>
            <a:prstGeom prst="rect">
              <a:avLst/>
            </a:prstGeom>
          </p:spPr>
          <p:txBody>
            <a:bodyPr anchor="ctr" rtlCol="false" tIns="50800" lIns="50800" bIns="50800" rIns="50800"/>
            <a:lstStyle/>
            <a:p>
              <a:pPr algn="ctr">
                <a:lnSpc>
                  <a:spcPts val="3359"/>
                </a:lnSpc>
              </a:pPr>
            </a:p>
          </p:txBody>
        </p:sp>
      </p:grpSp>
      <p:sp>
        <p:nvSpPr>
          <p:cNvPr name="Freeform 5" id="5"/>
          <p:cNvSpPr/>
          <p:nvPr/>
        </p:nvSpPr>
        <p:spPr>
          <a:xfrm flipH="false" flipV="false" rot="0">
            <a:off x="9144000" y="1028700"/>
            <a:ext cx="9144000" cy="3767841"/>
          </a:xfrm>
          <a:custGeom>
            <a:avLst/>
            <a:gdLst/>
            <a:ahLst/>
            <a:cxnLst/>
            <a:rect r="r" b="b" t="t" l="l"/>
            <a:pathLst>
              <a:path h="3767841" w="9144000">
                <a:moveTo>
                  <a:pt x="0" y="0"/>
                </a:moveTo>
                <a:lnTo>
                  <a:pt x="9144000" y="0"/>
                </a:lnTo>
                <a:lnTo>
                  <a:pt x="9144000" y="3767841"/>
                </a:lnTo>
                <a:lnTo>
                  <a:pt x="0" y="3767841"/>
                </a:lnTo>
                <a:lnTo>
                  <a:pt x="0" y="0"/>
                </a:lnTo>
                <a:close/>
              </a:path>
            </a:pathLst>
          </a:custGeom>
          <a:blipFill>
            <a:blip r:embed="rId2"/>
            <a:stretch>
              <a:fillRect l="0" t="-7076" r="0" b="-54612"/>
            </a:stretch>
          </a:blipFill>
        </p:spPr>
      </p:sp>
      <p:sp>
        <p:nvSpPr>
          <p:cNvPr name="TextBox 6" id="6"/>
          <p:cNvSpPr txBox="true"/>
          <p:nvPr/>
        </p:nvSpPr>
        <p:spPr>
          <a:xfrm rot="0">
            <a:off x="997581" y="4443387"/>
            <a:ext cx="7145034" cy="4695254"/>
          </a:xfrm>
          <a:prstGeom prst="rect">
            <a:avLst/>
          </a:prstGeom>
        </p:spPr>
        <p:txBody>
          <a:bodyPr anchor="t" rtlCol="false" tIns="0" lIns="0" bIns="0" rIns="0">
            <a:spAutoFit/>
          </a:bodyPr>
          <a:lstStyle/>
          <a:p>
            <a:pPr algn="l" marL="0" indent="0" lvl="0">
              <a:lnSpc>
                <a:spcPts val="4147"/>
              </a:lnSpc>
              <a:spcBef>
                <a:spcPct val="0"/>
              </a:spcBef>
            </a:pPr>
            <a:r>
              <a:rPr lang="en-US" sz="2764">
                <a:solidFill>
                  <a:srgbClr val="000000"/>
                </a:solidFill>
                <a:latin typeface="Now"/>
              </a:rPr>
              <a:t>Students engage in real-world projects that require interdisciplinary collaboration, problem-solving, and innovation. This approach fosters practical application of knowledge, enhances teamwork, and cultivates entrepreneurship, preparing students for the challenges of the modern workplace (Bert van der Zwaan, 2017).</a:t>
            </a:r>
          </a:p>
        </p:txBody>
      </p:sp>
      <p:sp>
        <p:nvSpPr>
          <p:cNvPr name="TextBox 7" id="7"/>
          <p:cNvSpPr txBox="true"/>
          <p:nvPr/>
        </p:nvSpPr>
        <p:spPr>
          <a:xfrm rot="0">
            <a:off x="1028700" y="1028700"/>
            <a:ext cx="7506947" cy="2400300"/>
          </a:xfrm>
          <a:prstGeom prst="rect">
            <a:avLst/>
          </a:prstGeom>
        </p:spPr>
        <p:txBody>
          <a:bodyPr anchor="t" rtlCol="false" tIns="0" lIns="0" bIns="0" rIns="0">
            <a:spAutoFit/>
          </a:bodyPr>
          <a:lstStyle/>
          <a:p>
            <a:pPr algn="l" marL="0" indent="0" lvl="0">
              <a:lnSpc>
                <a:spcPts val="9480"/>
              </a:lnSpc>
              <a:spcBef>
                <a:spcPct val="0"/>
              </a:spcBef>
            </a:pPr>
            <a:r>
              <a:rPr lang="en-US" sz="7900">
                <a:solidFill>
                  <a:srgbClr val="000000"/>
                </a:solidFill>
                <a:latin typeface="Futura"/>
              </a:rPr>
              <a:t>Project-based Learning</a:t>
            </a:r>
          </a:p>
        </p:txBody>
      </p:sp>
      <p:sp>
        <p:nvSpPr>
          <p:cNvPr name="TextBox 8" id="8"/>
          <p:cNvSpPr txBox="true"/>
          <p:nvPr/>
        </p:nvSpPr>
        <p:spPr>
          <a:xfrm rot="0">
            <a:off x="9667286" y="5319406"/>
            <a:ext cx="8097429" cy="4274820"/>
          </a:xfrm>
          <a:prstGeom prst="rect">
            <a:avLst/>
          </a:prstGeom>
        </p:spPr>
        <p:txBody>
          <a:bodyPr anchor="t" rtlCol="false" tIns="0" lIns="0" bIns="0" rIns="0">
            <a:spAutoFit/>
          </a:bodyPr>
          <a:lstStyle/>
          <a:p>
            <a:pPr>
              <a:lnSpc>
                <a:spcPts val="3779"/>
              </a:lnSpc>
            </a:pPr>
            <a:r>
              <a:rPr lang="en-US" sz="2700">
                <a:solidFill>
                  <a:srgbClr val="000000"/>
                </a:solidFill>
                <a:latin typeface="Now Bold"/>
              </a:rPr>
              <a:t>I</a:t>
            </a:r>
            <a:r>
              <a:rPr lang="en-US" sz="2700">
                <a:solidFill>
                  <a:srgbClr val="000000"/>
                </a:solidFill>
                <a:latin typeface="Now"/>
              </a:rPr>
              <a:t>nnovation in higher education should aim for efficiency and strive to sustain existing offerings while disrupting traditional education with new delivery models. These new models should cater to non-traditional learners, who often find the current system inaccessible or irrelevant. This disruption, while challenging, is essential for the evolution of higher education and its ability to serve all learners (McCoy C., 2023).</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805" y="0"/>
            <a:ext cx="9147805" cy="10287000"/>
            <a:chOff x="0" y="0"/>
            <a:chExt cx="2409298" cy="2709333"/>
          </a:xfrm>
        </p:grpSpPr>
        <p:sp>
          <p:nvSpPr>
            <p:cNvPr name="Freeform 3" id="3"/>
            <p:cNvSpPr/>
            <p:nvPr/>
          </p:nvSpPr>
          <p:spPr>
            <a:xfrm flipH="false" flipV="false" rot="0">
              <a:off x="0" y="0"/>
              <a:ext cx="2409298" cy="2709333"/>
            </a:xfrm>
            <a:custGeom>
              <a:avLst/>
              <a:gdLst/>
              <a:ahLst/>
              <a:cxnLst/>
              <a:rect r="r" b="b" t="t" l="l"/>
              <a:pathLst>
                <a:path h="2709333" w="2409298">
                  <a:moveTo>
                    <a:pt x="0" y="0"/>
                  </a:moveTo>
                  <a:lnTo>
                    <a:pt x="2409298" y="0"/>
                  </a:lnTo>
                  <a:lnTo>
                    <a:pt x="2409298" y="2709333"/>
                  </a:lnTo>
                  <a:lnTo>
                    <a:pt x="0" y="2709333"/>
                  </a:lnTo>
                  <a:close/>
                </a:path>
              </a:pathLst>
            </a:custGeom>
            <a:gradFill rotWithShape="true">
              <a:gsLst>
                <a:gs pos="0">
                  <a:srgbClr val="F06E88">
                    <a:alpha val="100000"/>
                  </a:srgbClr>
                </a:gs>
                <a:gs pos="100000">
                  <a:srgbClr val="FBE151">
                    <a:alpha val="100000"/>
                  </a:srgbClr>
                </a:gs>
              </a:gsLst>
              <a:lin ang="5400000"/>
            </a:gradFill>
          </p:spPr>
        </p:sp>
        <p:sp>
          <p:nvSpPr>
            <p:cNvPr name="TextBox 4" id="4"/>
            <p:cNvSpPr txBox="true"/>
            <p:nvPr/>
          </p:nvSpPr>
          <p:spPr>
            <a:xfrm>
              <a:off x="0" y="-38100"/>
              <a:ext cx="2409298" cy="2747433"/>
            </a:xfrm>
            <a:prstGeom prst="rect">
              <a:avLst/>
            </a:prstGeom>
          </p:spPr>
          <p:txBody>
            <a:bodyPr anchor="ctr" rtlCol="false" tIns="50800" lIns="50800" bIns="50800" rIns="50800"/>
            <a:lstStyle/>
            <a:p>
              <a:pPr algn="ctr">
                <a:lnSpc>
                  <a:spcPts val="3359"/>
                </a:lnSpc>
              </a:pPr>
            </a:p>
          </p:txBody>
        </p:sp>
      </p:grpSp>
      <p:sp>
        <p:nvSpPr>
          <p:cNvPr name="Freeform 5" id="5"/>
          <p:cNvSpPr/>
          <p:nvPr/>
        </p:nvSpPr>
        <p:spPr>
          <a:xfrm flipH="false" flipV="false" rot="0">
            <a:off x="9144000" y="2165539"/>
            <a:ext cx="9144000" cy="5955922"/>
          </a:xfrm>
          <a:custGeom>
            <a:avLst/>
            <a:gdLst/>
            <a:ahLst/>
            <a:cxnLst/>
            <a:rect r="r" b="b" t="t" l="l"/>
            <a:pathLst>
              <a:path h="5955922" w="9144000">
                <a:moveTo>
                  <a:pt x="0" y="0"/>
                </a:moveTo>
                <a:lnTo>
                  <a:pt x="9144000" y="0"/>
                </a:lnTo>
                <a:lnTo>
                  <a:pt x="9144000" y="5955922"/>
                </a:lnTo>
                <a:lnTo>
                  <a:pt x="0" y="5955922"/>
                </a:lnTo>
                <a:lnTo>
                  <a:pt x="0" y="0"/>
                </a:lnTo>
                <a:close/>
              </a:path>
            </a:pathLst>
          </a:custGeom>
          <a:blipFill>
            <a:blip r:embed="rId2"/>
            <a:stretch>
              <a:fillRect l="0" t="-2301" r="-1537" b="0"/>
            </a:stretch>
          </a:blipFill>
        </p:spPr>
      </p:sp>
      <p:sp>
        <p:nvSpPr>
          <p:cNvPr name="TextBox 6" id="6"/>
          <p:cNvSpPr txBox="true"/>
          <p:nvPr/>
        </p:nvSpPr>
        <p:spPr>
          <a:xfrm rot="0">
            <a:off x="997581" y="6569457"/>
            <a:ext cx="7145034" cy="1552004"/>
          </a:xfrm>
          <a:prstGeom prst="rect">
            <a:avLst/>
          </a:prstGeom>
        </p:spPr>
        <p:txBody>
          <a:bodyPr anchor="t" rtlCol="false" tIns="0" lIns="0" bIns="0" rIns="0">
            <a:spAutoFit/>
          </a:bodyPr>
          <a:lstStyle/>
          <a:p>
            <a:pPr algn="l" marL="0" indent="0" lvl="0">
              <a:lnSpc>
                <a:spcPts val="4147"/>
              </a:lnSpc>
              <a:spcBef>
                <a:spcPct val="0"/>
              </a:spcBef>
            </a:pPr>
            <a:r>
              <a:rPr lang="en-US" sz="2764">
                <a:solidFill>
                  <a:srgbClr val="000000"/>
                </a:solidFill>
                <a:latin typeface="Now"/>
              </a:rPr>
              <a:t>In University 4.0, research is pivotal in bridging the gap between academia and society</a:t>
            </a:r>
          </a:p>
        </p:txBody>
      </p:sp>
      <p:sp>
        <p:nvSpPr>
          <p:cNvPr name="TextBox 7" id="7"/>
          <p:cNvSpPr txBox="true"/>
          <p:nvPr/>
        </p:nvSpPr>
        <p:spPr>
          <a:xfrm rot="0">
            <a:off x="997581" y="1028700"/>
            <a:ext cx="7506947" cy="3600450"/>
          </a:xfrm>
          <a:prstGeom prst="rect">
            <a:avLst/>
          </a:prstGeom>
        </p:spPr>
        <p:txBody>
          <a:bodyPr anchor="t" rtlCol="false" tIns="0" lIns="0" bIns="0" rIns="0">
            <a:spAutoFit/>
          </a:bodyPr>
          <a:lstStyle/>
          <a:p>
            <a:pPr algn="l" marL="0" indent="0" lvl="0">
              <a:lnSpc>
                <a:spcPts val="9480"/>
              </a:lnSpc>
              <a:spcBef>
                <a:spcPct val="0"/>
              </a:spcBef>
            </a:pPr>
            <a:r>
              <a:rPr lang="en-US" sz="7900">
                <a:solidFill>
                  <a:srgbClr val="000000"/>
                </a:solidFill>
                <a:latin typeface="Futura"/>
              </a:rPr>
              <a:t>Transformative Research Process</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6915" t="-54538" r="-2436" b="-39864"/>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DAFyvVEiu7o</dc:identifier>
  <dcterms:modified xsi:type="dcterms:W3CDTF">2011-08-01T06:04:30Z</dcterms:modified>
  <cp:revision>1</cp:revision>
  <dc:title>Vilniaus PPT-Grit</dc:title>
</cp:coreProperties>
</file>