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35"/>
    <p:sldId id="257" r:id="rId36"/>
    <p:sldId id="258" r:id="rId37"/>
    <p:sldId id="259" r:id="rId38"/>
    <p:sldId id="260" r:id="rId39"/>
    <p:sldId id="261" r:id="rId40"/>
    <p:sldId id="262" r:id="rId41"/>
    <p:sldId id="263" r:id="rId4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Montserrat 1" charset="1" panose="00000500000000000000"/>
      <p:regular r:id="rId10"/>
    </p:embeddedFont>
    <p:embeddedFont>
      <p:font typeface="Montserrat 1 Bold" charset="1" panose="00000600000000000000"/>
      <p:regular r:id="rId11"/>
    </p:embeddedFont>
    <p:embeddedFont>
      <p:font typeface="Montserrat 1 Italics" charset="1" panose="00000500000000000000"/>
      <p:regular r:id="rId12"/>
    </p:embeddedFont>
    <p:embeddedFont>
      <p:font typeface="Montserrat 1 Bold Italics" charset="1" panose="00000600000000000000"/>
      <p:regular r:id="rId13"/>
    </p:embeddedFont>
    <p:embeddedFont>
      <p:font typeface="Montserrat 2" charset="1" panose="00000500000000000000"/>
      <p:regular r:id="rId14"/>
    </p:embeddedFont>
    <p:embeddedFont>
      <p:font typeface="Montserrat 2 Bold" charset="1" panose="00000800000000000000"/>
      <p:regular r:id="rId15"/>
    </p:embeddedFont>
    <p:embeddedFont>
      <p:font typeface="Montserrat 2 Italics" charset="1" panose="00000500000000000000"/>
      <p:regular r:id="rId16"/>
    </p:embeddedFont>
    <p:embeddedFont>
      <p:font typeface="Montserrat 2 Bold Italics" charset="1" panose="00000800000000000000"/>
      <p:regular r:id="rId17"/>
    </p:embeddedFont>
    <p:embeddedFont>
      <p:font typeface="Montserrat 2 Thin" charset="1" panose="00000300000000000000"/>
      <p:regular r:id="rId18"/>
    </p:embeddedFont>
    <p:embeddedFont>
      <p:font typeface="Montserrat 2 Thin Italics" charset="1" panose="00000300000000000000"/>
      <p:regular r:id="rId19"/>
    </p:embeddedFont>
    <p:embeddedFont>
      <p:font typeface="Montserrat 2 Extra-Light" charset="1" panose="00000300000000000000"/>
      <p:regular r:id="rId20"/>
    </p:embeddedFont>
    <p:embeddedFont>
      <p:font typeface="Montserrat 2 Extra-Light Italics" charset="1" panose="00000300000000000000"/>
      <p:regular r:id="rId21"/>
    </p:embeddedFont>
    <p:embeddedFont>
      <p:font typeface="Montserrat 2 Light" charset="1" panose="00000400000000000000"/>
      <p:regular r:id="rId22"/>
    </p:embeddedFont>
    <p:embeddedFont>
      <p:font typeface="Montserrat 2 Light Italics" charset="1" panose="00000400000000000000"/>
      <p:regular r:id="rId23"/>
    </p:embeddedFont>
    <p:embeddedFont>
      <p:font typeface="Montserrat 2 Medium" charset="1" panose="00000600000000000000"/>
      <p:regular r:id="rId24"/>
    </p:embeddedFont>
    <p:embeddedFont>
      <p:font typeface="Montserrat 2 Medium Italics" charset="1" panose="00000600000000000000"/>
      <p:regular r:id="rId25"/>
    </p:embeddedFont>
    <p:embeddedFont>
      <p:font typeface="Montserrat 2 Semi-Bold" charset="1" panose="00000700000000000000"/>
      <p:regular r:id="rId26"/>
    </p:embeddedFont>
    <p:embeddedFont>
      <p:font typeface="Montserrat 2 Semi-Bold Italics" charset="1" panose="00000700000000000000"/>
      <p:regular r:id="rId27"/>
    </p:embeddedFont>
    <p:embeddedFont>
      <p:font typeface="Montserrat 2 Ultra-Bold" charset="1" panose="00000900000000000000"/>
      <p:regular r:id="rId28"/>
    </p:embeddedFont>
    <p:embeddedFont>
      <p:font typeface="Montserrat 2 Ultra-Bold Italics" charset="1" panose="00000900000000000000"/>
      <p:regular r:id="rId29"/>
    </p:embeddedFont>
    <p:embeddedFont>
      <p:font typeface="Montserrat 2 Heavy" charset="1" panose="00000A00000000000000"/>
      <p:regular r:id="rId30"/>
    </p:embeddedFont>
    <p:embeddedFont>
      <p:font typeface="Montserrat 2 Heavy Italics" charset="1" panose="00000A00000000000000"/>
      <p:regular r:id="rId31"/>
    </p:embeddedFont>
    <p:embeddedFont>
      <p:font typeface="Futura" charset="1" panose="020B0602020204020303"/>
      <p:regular r:id="rId32"/>
    </p:embeddedFont>
    <p:embeddedFont>
      <p:font typeface="Now" charset="1" panose="00000500000000000000"/>
      <p:regular r:id="rId33"/>
    </p:embeddedFont>
    <p:embeddedFont>
      <p:font typeface="Now Bold" charset="1" panose="0000060000000000000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slides/slide1.xml" Type="http://schemas.openxmlformats.org/officeDocument/2006/relationships/slide"/><Relationship Id="rId36" Target="slides/slide2.xml" Type="http://schemas.openxmlformats.org/officeDocument/2006/relationships/slide"/><Relationship Id="rId37" Target="slides/slide3.xml" Type="http://schemas.openxmlformats.org/officeDocument/2006/relationships/slide"/><Relationship Id="rId38" Target="slides/slide4.xml" Type="http://schemas.openxmlformats.org/officeDocument/2006/relationships/slide"/><Relationship Id="rId39" Target="slides/slide5.xml" Type="http://schemas.openxmlformats.org/officeDocument/2006/relationships/slide"/><Relationship Id="rId4" Target="theme/theme1.xml" Type="http://schemas.openxmlformats.org/officeDocument/2006/relationships/theme"/><Relationship Id="rId40" Target="slides/slide6.xml" Type="http://schemas.openxmlformats.org/officeDocument/2006/relationships/slide"/><Relationship Id="rId41" Target="slides/slide7.xml" Type="http://schemas.openxmlformats.org/officeDocument/2006/relationships/slide"/><Relationship Id="rId42" Target="slides/slide8.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0.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6105523" y="3420346"/>
            <a:ext cx="5249208" cy="1848760"/>
          </a:xfrm>
          <a:custGeom>
            <a:avLst/>
            <a:gdLst/>
            <a:ahLst/>
            <a:cxnLst/>
            <a:rect r="r" b="b" t="t" l="l"/>
            <a:pathLst>
              <a:path h="1848760" w="5249208">
                <a:moveTo>
                  <a:pt x="0" y="0"/>
                </a:moveTo>
                <a:lnTo>
                  <a:pt x="5249207" y="0"/>
                </a:lnTo>
                <a:lnTo>
                  <a:pt x="5249207" y="1848759"/>
                </a:lnTo>
                <a:lnTo>
                  <a:pt x="0" y="1848759"/>
                </a:lnTo>
                <a:lnTo>
                  <a:pt x="0" y="0"/>
                </a:lnTo>
                <a:close/>
              </a:path>
            </a:pathLst>
          </a:custGeom>
          <a:blipFill>
            <a:blip r:embed="rId2"/>
            <a:stretch>
              <a:fillRect l="-8767" t="-121841" r="-8767" b="-249848"/>
            </a:stretch>
          </a:blipFill>
        </p:spPr>
      </p:sp>
      <p:sp>
        <p:nvSpPr>
          <p:cNvPr name="Freeform 3" id="3"/>
          <p:cNvSpPr/>
          <p:nvPr/>
        </p:nvSpPr>
        <p:spPr>
          <a:xfrm flipH="false" flipV="false" rot="0">
            <a:off x="13821705" y="2128675"/>
            <a:ext cx="8196442" cy="10906042"/>
          </a:xfrm>
          <a:custGeom>
            <a:avLst/>
            <a:gdLst/>
            <a:ahLst/>
            <a:cxnLst/>
            <a:rect r="r" b="b" t="t" l="l"/>
            <a:pathLst>
              <a:path h="10906042" w="8196442">
                <a:moveTo>
                  <a:pt x="0" y="0"/>
                </a:moveTo>
                <a:lnTo>
                  <a:pt x="8196442" y="0"/>
                </a:lnTo>
                <a:lnTo>
                  <a:pt x="8196442" y="10906043"/>
                </a:lnTo>
                <a:lnTo>
                  <a:pt x="0" y="10906043"/>
                </a:lnTo>
                <a:lnTo>
                  <a:pt x="0" y="0"/>
                </a:lnTo>
                <a:close/>
              </a:path>
            </a:pathLst>
          </a:custGeom>
          <a:blipFill>
            <a:blip r:embed="rId3">
              <a:alphaModFix amt="72000"/>
            </a:blip>
            <a:stretch>
              <a:fillRect l="-79835" t="-64659" r="-385437" b="-74307"/>
            </a:stretch>
          </a:blipFill>
        </p:spPr>
      </p:sp>
      <p:sp>
        <p:nvSpPr>
          <p:cNvPr name="Freeform 4" id="4"/>
          <p:cNvSpPr/>
          <p:nvPr/>
        </p:nvSpPr>
        <p:spPr>
          <a:xfrm flipH="false" flipV="false" rot="10586210">
            <a:off x="-943663" y="-1902174"/>
            <a:ext cx="4405399" cy="5861747"/>
          </a:xfrm>
          <a:custGeom>
            <a:avLst/>
            <a:gdLst/>
            <a:ahLst/>
            <a:cxnLst/>
            <a:rect r="r" b="b" t="t" l="l"/>
            <a:pathLst>
              <a:path h="5861747" w="4405399">
                <a:moveTo>
                  <a:pt x="0" y="0"/>
                </a:moveTo>
                <a:lnTo>
                  <a:pt x="4405400" y="0"/>
                </a:lnTo>
                <a:lnTo>
                  <a:pt x="4405400" y="5861748"/>
                </a:lnTo>
                <a:lnTo>
                  <a:pt x="0" y="5861748"/>
                </a:lnTo>
                <a:lnTo>
                  <a:pt x="0" y="0"/>
                </a:lnTo>
                <a:close/>
              </a:path>
            </a:pathLst>
          </a:custGeom>
          <a:blipFill>
            <a:blip r:embed="rId3">
              <a:alphaModFix amt="75000"/>
            </a:blip>
            <a:stretch>
              <a:fillRect l="-79835" t="-64659" r="-385437" b="-74307"/>
            </a:stretch>
          </a:blipFill>
        </p:spPr>
      </p:sp>
      <p:sp>
        <p:nvSpPr>
          <p:cNvPr name="Freeform 5" id="5"/>
          <p:cNvSpPr/>
          <p:nvPr/>
        </p:nvSpPr>
        <p:spPr>
          <a:xfrm flipH="false" flipV="false" rot="0">
            <a:off x="1028700" y="9451172"/>
            <a:ext cx="2132963" cy="476362"/>
          </a:xfrm>
          <a:custGeom>
            <a:avLst/>
            <a:gdLst/>
            <a:ahLst/>
            <a:cxnLst/>
            <a:rect r="r" b="b" t="t" l="l"/>
            <a:pathLst>
              <a:path h="476362" w="2132963">
                <a:moveTo>
                  <a:pt x="0" y="0"/>
                </a:moveTo>
                <a:lnTo>
                  <a:pt x="2132963" y="0"/>
                </a:lnTo>
                <a:lnTo>
                  <a:pt x="2132963" y="476361"/>
                </a:lnTo>
                <a:lnTo>
                  <a:pt x="0" y="476361"/>
                </a:lnTo>
                <a:lnTo>
                  <a:pt x="0" y="0"/>
                </a:lnTo>
                <a:close/>
              </a:path>
            </a:pathLst>
          </a:custGeom>
          <a:blipFill>
            <a:blip r:embed="rId4"/>
            <a:stretch>
              <a:fillRect l="0" t="0" r="0" b="0"/>
            </a:stretch>
          </a:blipFill>
        </p:spPr>
      </p:sp>
      <p:sp>
        <p:nvSpPr>
          <p:cNvPr name="TextBox 6" id="6"/>
          <p:cNvSpPr txBox="true"/>
          <p:nvPr/>
        </p:nvSpPr>
        <p:spPr>
          <a:xfrm rot="0">
            <a:off x="6266481" y="5467359"/>
            <a:ext cx="5088250" cy="2114337"/>
          </a:xfrm>
          <a:prstGeom prst="rect">
            <a:avLst/>
          </a:prstGeom>
        </p:spPr>
        <p:txBody>
          <a:bodyPr anchor="t" rtlCol="false" tIns="0" lIns="0" bIns="0" rIns="0">
            <a:spAutoFit/>
          </a:bodyPr>
          <a:lstStyle/>
          <a:p>
            <a:pPr algn="ctr">
              <a:lnSpc>
                <a:spcPts val="4239"/>
              </a:lnSpc>
            </a:pPr>
            <a:r>
              <a:rPr lang="en-US" sz="3028">
                <a:solidFill>
                  <a:srgbClr val="000000"/>
                </a:solidFill>
                <a:latin typeface="Now"/>
              </a:rPr>
              <a:t>Growth mind-set through Resilient Intelligent Technologies</a:t>
            </a:r>
          </a:p>
          <a:p>
            <a:pPr algn="ctr">
              <a:lnSpc>
                <a:spcPts val="4239"/>
              </a:lnSpc>
            </a:pPr>
          </a:p>
        </p:txBody>
      </p:sp>
      <p:sp>
        <p:nvSpPr>
          <p:cNvPr name="TextBox 7" id="7"/>
          <p:cNvSpPr txBox="true"/>
          <p:nvPr/>
        </p:nvSpPr>
        <p:spPr>
          <a:xfrm rot="0">
            <a:off x="3407645" y="9524433"/>
            <a:ext cx="11069579" cy="352706"/>
          </a:xfrm>
          <a:prstGeom prst="rect">
            <a:avLst/>
          </a:prstGeom>
        </p:spPr>
        <p:txBody>
          <a:bodyPr anchor="t" rtlCol="false" tIns="0" lIns="0" bIns="0" rIns="0">
            <a:spAutoFit/>
          </a:bodyPr>
          <a:lstStyle/>
          <a:p>
            <a:pPr>
              <a:lnSpc>
                <a:spcPts val="1401"/>
              </a:lnSpc>
              <a:spcBef>
                <a:spcPct val="0"/>
              </a:spcBef>
            </a:pPr>
            <a:r>
              <a:rPr lang="en-US" sz="1000">
                <a:solidFill>
                  <a:srgbClr val="000000"/>
                </a:solidFill>
                <a:latin typeface="Montserrat 1"/>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
        <p:nvSpPr>
          <p:cNvPr name="TextBox 3" id="3"/>
          <p:cNvSpPr txBox="true"/>
          <p:nvPr/>
        </p:nvSpPr>
        <p:spPr>
          <a:xfrm rot="0">
            <a:off x="3772964" y="3862387"/>
            <a:ext cx="10742071" cy="2552700"/>
          </a:xfrm>
          <a:prstGeom prst="rect">
            <a:avLst/>
          </a:prstGeom>
        </p:spPr>
        <p:txBody>
          <a:bodyPr anchor="t" rtlCol="false" tIns="0" lIns="0" bIns="0" rIns="0">
            <a:spAutoFit/>
          </a:bodyPr>
          <a:lstStyle/>
          <a:p>
            <a:pPr algn="ctr" marL="0" indent="0" lvl="0">
              <a:lnSpc>
                <a:spcPts val="6720"/>
              </a:lnSpc>
              <a:spcBef>
                <a:spcPct val="0"/>
              </a:spcBef>
            </a:pPr>
            <a:r>
              <a:rPr lang="en-US" sz="5600">
                <a:solidFill>
                  <a:srgbClr val="000000"/>
                </a:solidFill>
                <a:latin typeface="Futura"/>
              </a:rPr>
              <a:t>Becoming change makers: grit, civic engagement and students’ academic success</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805" y="-300052"/>
            <a:ext cx="9147805" cy="10863000"/>
            <a:chOff x="0" y="0"/>
            <a:chExt cx="2409298" cy="2861037"/>
          </a:xfrm>
        </p:grpSpPr>
        <p:sp>
          <p:nvSpPr>
            <p:cNvPr name="Freeform 3" id="3"/>
            <p:cNvSpPr/>
            <p:nvPr/>
          </p:nvSpPr>
          <p:spPr>
            <a:xfrm flipH="false" flipV="false" rot="0">
              <a:off x="0" y="0"/>
              <a:ext cx="2409298" cy="2861037"/>
            </a:xfrm>
            <a:custGeom>
              <a:avLst/>
              <a:gdLst/>
              <a:ahLst/>
              <a:cxnLst/>
              <a:rect r="r" b="b" t="t" l="l"/>
              <a:pathLst>
                <a:path h="2861037" w="2409298">
                  <a:moveTo>
                    <a:pt x="0" y="0"/>
                  </a:moveTo>
                  <a:lnTo>
                    <a:pt x="2409298" y="0"/>
                  </a:lnTo>
                  <a:lnTo>
                    <a:pt x="2409298" y="2861037"/>
                  </a:lnTo>
                  <a:lnTo>
                    <a:pt x="0" y="2861037"/>
                  </a:lnTo>
                  <a:close/>
                </a:path>
              </a:pathLst>
            </a:custGeom>
            <a:gradFill rotWithShape="true">
              <a:gsLst>
                <a:gs pos="0">
                  <a:srgbClr val="F06E88">
                    <a:alpha val="100000"/>
                  </a:srgbClr>
                </a:gs>
                <a:gs pos="100000">
                  <a:srgbClr val="FBE151">
                    <a:alpha val="100000"/>
                  </a:srgbClr>
                </a:gs>
              </a:gsLst>
              <a:lin ang="5400000"/>
            </a:gradFill>
            <a:ln cap="sq">
              <a:noFill/>
              <a:prstDash val="solid"/>
              <a:miter/>
            </a:ln>
          </p:spPr>
        </p:sp>
        <p:sp>
          <p:nvSpPr>
            <p:cNvPr name="TextBox 4" id="4"/>
            <p:cNvSpPr txBox="true"/>
            <p:nvPr/>
          </p:nvSpPr>
          <p:spPr>
            <a:xfrm>
              <a:off x="0" y="-38100"/>
              <a:ext cx="2409298" cy="2899137"/>
            </a:xfrm>
            <a:prstGeom prst="rect">
              <a:avLst/>
            </a:prstGeom>
          </p:spPr>
          <p:txBody>
            <a:bodyPr anchor="ctr" rtlCol="false" tIns="50800" lIns="50800" bIns="50800" rIns="50800"/>
            <a:lstStyle/>
            <a:p>
              <a:pPr algn="ctr">
                <a:lnSpc>
                  <a:spcPts val="3359"/>
                </a:lnSpc>
              </a:pPr>
            </a:p>
            <a:p>
              <a:pPr algn="ctr">
                <a:lnSpc>
                  <a:spcPts val="3359"/>
                </a:lnSpc>
              </a:pPr>
            </a:p>
            <a:p>
              <a:pPr algn="ctr">
                <a:lnSpc>
                  <a:spcPts val="3359"/>
                </a:lnSpc>
              </a:pPr>
            </a:p>
            <a:p>
              <a:pPr algn="ctr">
                <a:lnSpc>
                  <a:spcPts val="3359"/>
                </a:lnSpc>
              </a:pPr>
            </a:p>
            <a:p>
              <a:pPr algn="ctr">
                <a:lnSpc>
                  <a:spcPts val="3359"/>
                </a:lnSpc>
              </a:pPr>
            </a:p>
          </p:txBody>
        </p:sp>
      </p:grpSp>
      <p:grpSp>
        <p:nvGrpSpPr>
          <p:cNvPr name="Group 5" id="5"/>
          <p:cNvGrpSpPr>
            <a:grpSpLocks noChangeAspect="true"/>
          </p:cNvGrpSpPr>
          <p:nvPr/>
        </p:nvGrpSpPr>
        <p:grpSpPr>
          <a:xfrm rot="0">
            <a:off x="-182880" y="5394119"/>
            <a:ext cx="9326880" cy="4892881"/>
            <a:chOff x="0" y="0"/>
            <a:chExt cx="6350000" cy="3331210"/>
          </a:xfrm>
        </p:grpSpPr>
        <p:sp>
          <p:nvSpPr>
            <p:cNvPr name="Freeform 6" id="6"/>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a:stretch>
                <a:fillRect l="0" t="-331" r="0" b="-26669"/>
              </a:stretch>
            </a:blipFill>
          </p:spPr>
        </p:sp>
      </p:grpSp>
      <p:grpSp>
        <p:nvGrpSpPr>
          <p:cNvPr name="Group 7" id="7"/>
          <p:cNvGrpSpPr>
            <a:grpSpLocks noChangeAspect="true"/>
          </p:cNvGrpSpPr>
          <p:nvPr/>
        </p:nvGrpSpPr>
        <p:grpSpPr>
          <a:xfrm rot="0">
            <a:off x="9500718" y="1812194"/>
            <a:ext cx="1700362" cy="1700356"/>
            <a:chOff x="0" y="0"/>
            <a:chExt cx="6350000" cy="6349975"/>
          </a:xfrm>
        </p:grpSpPr>
        <p:sp>
          <p:nvSpPr>
            <p:cNvPr name="Freeform 8" id="8"/>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25046" t="0" r="-25046" b="0"/>
              </a:stretch>
            </a:blipFill>
          </p:spPr>
        </p:sp>
      </p:grpSp>
      <p:grpSp>
        <p:nvGrpSpPr>
          <p:cNvPr name="Group 9" id="9"/>
          <p:cNvGrpSpPr>
            <a:grpSpLocks noChangeAspect="true"/>
          </p:cNvGrpSpPr>
          <p:nvPr/>
        </p:nvGrpSpPr>
        <p:grpSpPr>
          <a:xfrm rot="0">
            <a:off x="9553931" y="4491192"/>
            <a:ext cx="1593938" cy="1593931"/>
            <a:chOff x="0" y="0"/>
            <a:chExt cx="6350000" cy="6349975"/>
          </a:xfrm>
        </p:grpSpPr>
        <p:sp>
          <p:nvSpPr>
            <p:cNvPr name="Freeform 10" id="10"/>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046" t="0" r="-25046" b="0"/>
              </a:stretch>
            </a:blipFill>
          </p:spPr>
        </p:sp>
      </p:grpSp>
      <p:grpSp>
        <p:nvGrpSpPr>
          <p:cNvPr name="Group 11" id="11"/>
          <p:cNvGrpSpPr>
            <a:grpSpLocks noChangeAspect="true"/>
          </p:cNvGrpSpPr>
          <p:nvPr/>
        </p:nvGrpSpPr>
        <p:grpSpPr>
          <a:xfrm rot="0">
            <a:off x="9607143" y="7063764"/>
            <a:ext cx="1593938" cy="1593931"/>
            <a:chOff x="0" y="0"/>
            <a:chExt cx="6350000" cy="6349975"/>
          </a:xfrm>
        </p:grpSpPr>
        <p:sp>
          <p:nvSpPr>
            <p:cNvPr name="Freeform 12" id="12"/>
            <p:cNvSpPr/>
            <p:nvPr/>
          </p:nvSpPr>
          <p:spPr>
            <a:xfrm flipH="false" flipV="false" rot="0">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5"/>
              <a:stretch>
                <a:fillRect l="-25046" t="0" r="-25046" b="0"/>
              </a:stretch>
            </a:blipFill>
          </p:spPr>
        </p:sp>
      </p:grpSp>
      <p:sp>
        <p:nvSpPr>
          <p:cNvPr name="TextBox 13" id="13"/>
          <p:cNvSpPr txBox="true"/>
          <p:nvPr/>
        </p:nvSpPr>
        <p:spPr>
          <a:xfrm rot="0">
            <a:off x="11553506" y="1490268"/>
            <a:ext cx="6181725" cy="2753783"/>
          </a:xfrm>
          <a:prstGeom prst="rect">
            <a:avLst/>
          </a:prstGeom>
        </p:spPr>
        <p:txBody>
          <a:bodyPr anchor="t" rtlCol="false" tIns="0" lIns="0" bIns="0" rIns="0">
            <a:spAutoFit/>
          </a:bodyPr>
          <a:lstStyle/>
          <a:p>
            <a:pPr algn="l">
              <a:lnSpc>
                <a:spcPts val="3126"/>
              </a:lnSpc>
            </a:pPr>
            <a:r>
              <a:rPr lang="en-US" sz="2799" spc="26">
                <a:solidFill>
                  <a:srgbClr val="000000"/>
                </a:solidFill>
                <a:latin typeface="Now Bold"/>
              </a:rPr>
              <a:t>Beyond technical skills: </a:t>
            </a:r>
            <a:r>
              <a:rPr lang="en-US" sz="2799" spc="26">
                <a:solidFill>
                  <a:srgbClr val="000000"/>
                </a:solidFill>
                <a:latin typeface="Now"/>
              </a:rPr>
              <a:t>the importance of developing a new mindset of students and researchers where they commit to exploit their technical skills and expertise to face community challenges. </a:t>
            </a:r>
          </a:p>
        </p:txBody>
      </p:sp>
      <p:sp>
        <p:nvSpPr>
          <p:cNvPr name="TextBox 14" id="14"/>
          <p:cNvSpPr txBox="true"/>
          <p:nvPr/>
        </p:nvSpPr>
        <p:spPr>
          <a:xfrm rot="0">
            <a:off x="668325" y="412486"/>
            <a:ext cx="7803545" cy="4391025"/>
          </a:xfrm>
          <a:prstGeom prst="rect">
            <a:avLst/>
          </a:prstGeom>
        </p:spPr>
        <p:txBody>
          <a:bodyPr anchor="t" rtlCol="false" tIns="0" lIns="0" bIns="0" rIns="0">
            <a:spAutoFit/>
          </a:bodyPr>
          <a:lstStyle/>
          <a:p>
            <a:pPr algn="l">
              <a:lnSpc>
                <a:spcPts val="6959"/>
              </a:lnSpc>
            </a:pPr>
            <a:r>
              <a:rPr lang="en-US" sz="5799" spc="54">
                <a:solidFill>
                  <a:srgbClr val="000000"/>
                </a:solidFill>
                <a:latin typeface="Futura"/>
              </a:rPr>
              <a:t>Becoming change makers: grit, civic engagement and students’ academic success</a:t>
            </a:r>
          </a:p>
        </p:txBody>
      </p:sp>
      <p:sp>
        <p:nvSpPr>
          <p:cNvPr name="TextBox 15" id="15"/>
          <p:cNvSpPr txBox="true"/>
          <p:nvPr/>
        </p:nvSpPr>
        <p:spPr>
          <a:xfrm rot="0">
            <a:off x="11553506" y="4824759"/>
            <a:ext cx="5951794" cy="1191683"/>
          </a:xfrm>
          <a:prstGeom prst="rect">
            <a:avLst/>
          </a:prstGeom>
        </p:spPr>
        <p:txBody>
          <a:bodyPr anchor="t" rtlCol="false" tIns="0" lIns="0" bIns="0" rIns="0">
            <a:spAutoFit/>
          </a:bodyPr>
          <a:lstStyle/>
          <a:p>
            <a:pPr algn="l">
              <a:lnSpc>
                <a:spcPts val="3126"/>
              </a:lnSpc>
            </a:pPr>
            <a:r>
              <a:rPr lang="en-US" sz="2799" spc="26">
                <a:solidFill>
                  <a:srgbClr val="000000"/>
                </a:solidFill>
                <a:latin typeface="Now Bold"/>
              </a:rPr>
              <a:t>T</a:t>
            </a:r>
            <a:r>
              <a:rPr lang="en-US" sz="2799" spc="26">
                <a:solidFill>
                  <a:srgbClr val="000000"/>
                </a:solidFill>
                <a:latin typeface="Now Bold"/>
              </a:rPr>
              <a:t>he concept of grit </a:t>
            </a:r>
            <a:r>
              <a:rPr lang="en-US" sz="2799" spc="26">
                <a:solidFill>
                  <a:srgbClr val="000000"/>
                </a:solidFill>
                <a:latin typeface="Now"/>
              </a:rPr>
              <a:t>(as in this project) and the link between civic engagement and grit. </a:t>
            </a:r>
          </a:p>
        </p:txBody>
      </p:sp>
      <p:sp>
        <p:nvSpPr>
          <p:cNvPr name="TextBox 16" id="16"/>
          <p:cNvSpPr txBox="true"/>
          <p:nvPr/>
        </p:nvSpPr>
        <p:spPr>
          <a:xfrm rot="0">
            <a:off x="11553506" y="7249480"/>
            <a:ext cx="5951794" cy="1201208"/>
          </a:xfrm>
          <a:prstGeom prst="rect">
            <a:avLst/>
          </a:prstGeom>
        </p:spPr>
        <p:txBody>
          <a:bodyPr anchor="t" rtlCol="false" tIns="0" lIns="0" bIns="0" rIns="0">
            <a:spAutoFit/>
          </a:bodyPr>
          <a:lstStyle/>
          <a:p>
            <a:pPr algn="l">
              <a:lnSpc>
                <a:spcPts val="3126"/>
              </a:lnSpc>
            </a:pPr>
            <a:r>
              <a:rPr lang="en-US" sz="2799" spc="26">
                <a:solidFill>
                  <a:srgbClr val="000000"/>
                </a:solidFill>
                <a:latin typeface="Now"/>
              </a:rPr>
              <a:t>H</a:t>
            </a:r>
            <a:r>
              <a:rPr lang="en-US" sz="2799" spc="26">
                <a:solidFill>
                  <a:srgbClr val="000000"/>
                </a:solidFill>
                <a:latin typeface="Now"/>
              </a:rPr>
              <a:t>ow being civically engaged could be a driver for </a:t>
            </a:r>
            <a:r>
              <a:rPr lang="en-US" sz="2799" spc="26">
                <a:solidFill>
                  <a:srgbClr val="000000"/>
                </a:solidFill>
                <a:latin typeface="Now Bold"/>
              </a:rPr>
              <a:t>students’ success.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1086" y="7939525"/>
            <a:ext cx="19010171" cy="2347475"/>
            <a:chOff x="0" y="0"/>
            <a:chExt cx="5006794" cy="618265"/>
          </a:xfrm>
        </p:grpSpPr>
        <p:sp>
          <p:nvSpPr>
            <p:cNvPr name="Freeform 3" id="3"/>
            <p:cNvSpPr/>
            <p:nvPr/>
          </p:nvSpPr>
          <p:spPr>
            <a:xfrm flipH="false" flipV="false" rot="0">
              <a:off x="0" y="0"/>
              <a:ext cx="5006794" cy="618265"/>
            </a:xfrm>
            <a:custGeom>
              <a:avLst/>
              <a:gdLst/>
              <a:ahLst/>
              <a:cxnLst/>
              <a:rect r="r" b="b" t="t" l="l"/>
              <a:pathLst>
                <a:path h="618265" w="5006794">
                  <a:moveTo>
                    <a:pt x="0" y="0"/>
                  </a:moveTo>
                  <a:lnTo>
                    <a:pt x="5006794" y="0"/>
                  </a:lnTo>
                  <a:lnTo>
                    <a:pt x="5006794" y="618265"/>
                  </a:lnTo>
                  <a:lnTo>
                    <a:pt x="0" y="618265"/>
                  </a:lnTo>
                  <a:close/>
                </a:path>
              </a:pathLst>
            </a:custGeom>
            <a:gradFill rotWithShape="true">
              <a:gsLst>
                <a:gs pos="0">
                  <a:srgbClr val="F06E88">
                    <a:alpha val="100000"/>
                  </a:srgbClr>
                </a:gs>
                <a:gs pos="100000">
                  <a:srgbClr val="FBE151">
                    <a:alpha val="100000"/>
                  </a:srgbClr>
                </a:gs>
              </a:gsLst>
              <a:lin ang="5400000"/>
            </a:gradFill>
            <a:ln cap="sq">
              <a:noFill/>
              <a:prstDash val="solid"/>
              <a:miter/>
            </a:ln>
          </p:spPr>
        </p:sp>
        <p:sp>
          <p:nvSpPr>
            <p:cNvPr name="TextBox 4" id="4"/>
            <p:cNvSpPr txBox="true"/>
            <p:nvPr/>
          </p:nvSpPr>
          <p:spPr>
            <a:xfrm>
              <a:off x="0" y="-38100"/>
              <a:ext cx="5006794" cy="656365"/>
            </a:xfrm>
            <a:prstGeom prst="rect">
              <a:avLst/>
            </a:prstGeom>
          </p:spPr>
          <p:txBody>
            <a:bodyPr anchor="ctr" rtlCol="false" tIns="50800" lIns="50800" bIns="50800" rIns="50800"/>
            <a:lstStyle/>
            <a:p>
              <a:pPr algn="ctr">
                <a:lnSpc>
                  <a:spcPts val="3359"/>
                </a:lnSpc>
              </a:pPr>
            </a:p>
            <a:p>
              <a:pPr algn="ctr">
                <a:lnSpc>
                  <a:spcPts val="3359"/>
                </a:lnSpc>
              </a:pPr>
            </a:p>
            <a:p>
              <a:pPr algn="ctr">
                <a:lnSpc>
                  <a:spcPts val="3359"/>
                </a:lnSpc>
              </a:pPr>
            </a:p>
            <a:p>
              <a:pPr algn="ctr">
                <a:lnSpc>
                  <a:spcPts val="3359"/>
                </a:lnSpc>
              </a:pPr>
            </a:p>
            <a:p>
              <a:pPr algn="ctr">
                <a:lnSpc>
                  <a:spcPts val="3359"/>
                </a:lnSpc>
              </a:pPr>
            </a:p>
          </p:txBody>
        </p:sp>
      </p:grpSp>
      <p:grpSp>
        <p:nvGrpSpPr>
          <p:cNvPr name="Group 5" id="5"/>
          <p:cNvGrpSpPr>
            <a:grpSpLocks noChangeAspect="true"/>
          </p:cNvGrpSpPr>
          <p:nvPr/>
        </p:nvGrpSpPr>
        <p:grpSpPr>
          <a:xfrm rot="0">
            <a:off x="11102608" y="0"/>
            <a:ext cx="7185392" cy="10287000"/>
            <a:chOff x="0" y="0"/>
            <a:chExt cx="10591800" cy="15163800"/>
          </a:xfrm>
        </p:grpSpPr>
        <p:sp>
          <p:nvSpPr>
            <p:cNvPr name="Freeform 6" id="6"/>
            <p:cNvSpPr/>
            <p:nvPr/>
          </p:nvSpPr>
          <p:spPr>
            <a:xfrm flipH="false" flipV="false" rot="0">
              <a:off x="0" y="0"/>
              <a:ext cx="10591800" cy="15163800"/>
            </a:xfrm>
            <a:custGeom>
              <a:avLst/>
              <a:gdLst/>
              <a:ahLst/>
              <a:cxnLst/>
              <a:rect r="r" b="b" t="t" l="l"/>
              <a:pathLst>
                <a:path h="15163800" w="10591800">
                  <a:moveTo>
                    <a:pt x="10591800" y="254000"/>
                  </a:moveTo>
                  <a:lnTo>
                    <a:pt x="10591800" y="14909800"/>
                  </a:lnTo>
                  <a:cubicBezTo>
                    <a:pt x="10591800" y="15050136"/>
                    <a:pt x="10478135" y="15163800"/>
                    <a:pt x="10337800" y="15163800"/>
                  </a:cubicBezTo>
                  <a:lnTo>
                    <a:pt x="254000" y="15163800"/>
                  </a:lnTo>
                  <a:cubicBezTo>
                    <a:pt x="113665" y="15163800"/>
                    <a:pt x="0" y="15050136"/>
                    <a:pt x="0" y="14909800"/>
                  </a:cubicBezTo>
                  <a:lnTo>
                    <a:pt x="0" y="254000"/>
                  </a:lnTo>
                  <a:cubicBezTo>
                    <a:pt x="0" y="113665"/>
                    <a:pt x="113665" y="0"/>
                    <a:pt x="254000" y="0"/>
                  </a:cubicBezTo>
                  <a:lnTo>
                    <a:pt x="10337800" y="0"/>
                  </a:lnTo>
                  <a:cubicBezTo>
                    <a:pt x="10478135" y="0"/>
                    <a:pt x="10591800" y="113665"/>
                    <a:pt x="10591800" y="254000"/>
                  </a:cubicBezTo>
                  <a:close/>
                </a:path>
              </a:pathLst>
            </a:custGeom>
            <a:blipFill>
              <a:blip r:embed="rId2"/>
              <a:stretch>
                <a:fillRect l="0" t="-615" r="0" b="-615"/>
              </a:stretch>
            </a:blipFill>
          </p:spPr>
        </p:sp>
      </p:grpSp>
      <p:sp>
        <p:nvSpPr>
          <p:cNvPr name="TextBox 7" id="7"/>
          <p:cNvSpPr txBox="true"/>
          <p:nvPr/>
        </p:nvSpPr>
        <p:spPr>
          <a:xfrm rot="0">
            <a:off x="1482228" y="854202"/>
            <a:ext cx="8458055" cy="6553200"/>
          </a:xfrm>
          <a:prstGeom prst="rect">
            <a:avLst/>
          </a:prstGeom>
        </p:spPr>
        <p:txBody>
          <a:bodyPr anchor="t" rtlCol="false" tIns="0" lIns="0" bIns="0" rIns="0">
            <a:spAutoFit/>
          </a:bodyPr>
          <a:lstStyle/>
          <a:p>
            <a:pPr algn="just">
              <a:lnSpc>
                <a:spcPts val="3240"/>
              </a:lnSpc>
            </a:pPr>
            <a:r>
              <a:rPr lang="en-US" sz="2700" spc="25">
                <a:solidFill>
                  <a:srgbClr val="000000"/>
                </a:solidFill>
                <a:latin typeface="Now"/>
              </a:rPr>
              <a:t>The CASEL MODEL (2019) is presented in this subchapter. It is an educational approach based on socio-emotional learning, which is interpreted in this work as a model of higher education that requires the development of competences that enable participants to relate the knowledge acquired and its social transfer, through working on educational and human values. Learning to build trusting relationships, recognise and regulate emotions, empathise, collaborate and communicate effectively, listen actively, manage time, resolve conflicts, appreciate diversity and develop a commitment to improving performance and job satisfaction through this approach should enhance the lifelong learning skills of students, researchers and academic staff.</a:t>
            </a:r>
          </a:p>
        </p:txBody>
      </p:sp>
      <p:sp>
        <p:nvSpPr>
          <p:cNvPr name="TextBox 8" id="8"/>
          <p:cNvSpPr txBox="true"/>
          <p:nvPr/>
        </p:nvSpPr>
        <p:spPr>
          <a:xfrm rot="0">
            <a:off x="1217355" y="8665588"/>
            <a:ext cx="7926645" cy="885825"/>
          </a:xfrm>
          <a:prstGeom prst="rect">
            <a:avLst/>
          </a:prstGeom>
        </p:spPr>
        <p:txBody>
          <a:bodyPr anchor="t" rtlCol="false" tIns="0" lIns="0" bIns="0" rIns="0">
            <a:spAutoFit/>
          </a:bodyPr>
          <a:lstStyle/>
          <a:p>
            <a:pPr algn="l">
              <a:lnSpc>
                <a:spcPts val="6959"/>
              </a:lnSpc>
            </a:pPr>
            <a:r>
              <a:rPr lang="en-US" sz="5799" spc="54">
                <a:solidFill>
                  <a:srgbClr val="000000"/>
                </a:solidFill>
                <a:latin typeface="Futura"/>
              </a:rPr>
              <a:t>Beyond technical skills</a:t>
            </a:r>
          </a:p>
        </p:txBody>
      </p:sp>
    </p:spTree>
  </p:cSld>
  <p:clrMapOvr>
    <a:masterClrMapping/>
  </p:clrMapOvr>
</p:sld>
</file>

<file path=ppt/slides/slide5.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grpSp>
        <p:nvGrpSpPr>
          <p:cNvPr name="Group 2" id="2"/>
          <p:cNvGrpSpPr/>
          <p:nvPr/>
        </p:nvGrpSpPr>
        <p:grpSpPr>
          <a:xfrm rot="0">
            <a:off x="-3545202" y="0"/>
            <a:ext cx="9147805" cy="10287000"/>
            <a:chOff x="0" y="0"/>
            <a:chExt cx="2409298" cy="2709333"/>
          </a:xfrm>
        </p:grpSpPr>
        <p:sp>
          <p:nvSpPr>
            <p:cNvPr name="Freeform 3" id="3"/>
            <p:cNvSpPr/>
            <p:nvPr/>
          </p:nvSpPr>
          <p:spPr>
            <a:xfrm flipH="false" flipV="false" rot="0">
              <a:off x="0" y="0"/>
              <a:ext cx="2409298" cy="2709333"/>
            </a:xfrm>
            <a:custGeom>
              <a:avLst/>
              <a:gdLst/>
              <a:ahLst/>
              <a:cxnLst/>
              <a:rect r="r" b="b" t="t" l="l"/>
              <a:pathLst>
                <a:path h="2709333" w="2409298">
                  <a:moveTo>
                    <a:pt x="0" y="0"/>
                  </a:moveTo>
                  <a:lnTo>
                    <a:pt x="2409298" y="0"/>
                  </a:lnTo>
                  <a:lnTo>
                    <a:pt x="2409298"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747433"/>
            </a:xfrm>
            <a:prstGeom prst="rect">
              <a:avLst/>
            </a:prstGeom>
          </p:spPr>
          <p:txBody>
            <a:bodyPr anchor="ctr" rtlCol="false" tIns="50800" lIns="50800" bIns="50800" rIns="50800"/>
            <a:lstStyle/>
            <a:p>
              <a:pPr algn="ctr">
                <a:lnSpc>
                  <a:spcPts val="3359"/>
                </a:lnSpc>
              </a:pPr>
            </a:p>
          </p:txBody>
        </p:sp>
      </p:grpSp>
      <p:sp>
        <p:nvSpPr>
          <p:cNvPr name="TextBox 5" id="5"/>
          <p:cNvSpPr txBox="true"/>
          <p:nvPr/>
        </p:nvSpPr>
        <p:spPr>
          <a:xfrm rot="0">
            <a:off x="609669" y="3819525"/>
            <a:ext cx="4361419" cy="2638425"/>
          </a:xfrm>
          <a:prstGeom prst="rect">
            <a:avLst/>
          </a:prstGeom>
        </p:spPr>
        <p:txBody>
          <a:bodyPr anchor="t" rtlCol="false" tIns="0" lIns="0" bIns="0" rIns="0">
            <a:spAutoFit/>
          </a:bodyPr>
          <a:lstStyle/>
          <a:p>
            <a:pPr algn="l" marL="0" indent="0" lvl="0">
              <a:lnSpc>
                <a:spcPts val="6959"/>
              </a:lnSpc>
              <a:spcBef>
                <a:spcPct val="0"/>
              </a:spcBef>
            </a:pPr>
            <a:r>
              <a:rPr lang="en-US" sz="5799">
                <a:solidFill>
                  <a:srgbClr val="000000"/>
                </a:solidFill>
                <a:latin typeface="Futura"/>
              </a:rPr>
              <a:t>GRIT infused of civic engagement</a:t>
            </a:r>
          </a:p>
        </p:txBody>
      </p:sp>
      <p:sp>
        <p:nvSpPr>
          <p:cNvPr name="TextBox 6" id="6"/>
          <p:cNvSpPr txBox="true"/>
          <p:nvPr/>
        </p:nvSpPr>
        <p:spPr>
          <a:xfrm rot="0">
            <a:off x="6141760" y="631908"/>
            <a:ext cx="11117540" cy="9220200"/>
          </a:xfrm>
          <a:prstGeom prst="rect">
            <a:avLst/>
          </a:prstGeom>
        </p:spPr>
        <p:txBody>
          <a:bodyPr anchor="t" rtlCol="false" tIns="0" lIns="0" bIns="0" rIns="0">
            <a:spAutoFit/>
          </a:bodyPr>
          <a:lstStyle/>
          <a:p>
            <a:pPr algn="just">
              <a:lnSpc>
                <a:spcPts val="3359"/>
              </a:lnSpc>
            </a:pPr>
            <a:r>
              <a:rPr lang="en-US" sz="2799" spc="25">
                <a:solidFill>
                  <a:srgbClr val="000000"/>
                </a:solidFill>
                <a:latin typeface="Now"/>
              </a:rPr>
              <a:t>Schools are an area where it is necessary to promote the development of multiple intelligences. The aim is to educate competent citizens in all areas of human life. The prerequisite for this is a positive attitude. </a:t>
            </a:r>
          </a:p>
          <a:p>
            <a:pPr algn="just">
              <a:lnSpc>
                <a:spcPts val="3359"/>
              </a:lnSpc>
            </a:pPr>
          </a:p>
          <a:p>
            <a:pPr algn="just">
              <a:lnSpc>
                <a:spcPts val="3359"/>
              </a:lnSpc>
            </a:pPr>
            <a:r>
              <a:rPr lang="en-US" sz="2799" spc="25">
                <a:solidFill>
                  <a:srgbClr val="000000"/>
                </a:solidFill>
                <a:latin typeface="Now"/>
              </a:rPr>
              <a:t>These centres must put in place the methods and processes that make the development of multiple intelligences possible. To achieve this, however, it is necessary that both teachers and parents understand the need to develop these intelligences. This process of awareness raising can be a difficult journey to be on. </a:t>
            </a:r>
          </a:p>
          <a:p>
            <a:pPr algn="just">
              <a:lnSpc>
                <a:spcPts val="3359"/>
              </a:lnSpc>
            </a:pPr>
          </a:p>
          <a:p>
            <a:pPr algn="just">
              <a:lnSpc>
                <a:spcPts val="3359"/>
              </a:lnSpc>
            </a:pPr>
            <a:r>
              <a:rPr lang="en-US" sz="2799" spc="25">
                <a:solidFill>
                  <a:srgbClr val="000000"/>
                </a:solidFill>
                <a:latin typeface="Now"/>
              </a:rPr>
              <a:t>For this reason, teaching based on the development of multiple intelligences is more likely to flourish in contexts that encourage student diversity and serious and consistent work. It is also essential that schools are collaborative and open. </a:t>
            </a:r>
          </a:p>
          <a:p>
            <a:pPr algn="just">
              <a:lnSpc>
                <a:spcPts val="3359"/>
              </a:lnSpc>
            </a:pPr>
          </a:p>
          <a:p>
            <a:pPr algn="just">
              <a:lnSpc>
                <a:spcPts val="3359"/>
              </a:lnSpc>
            </a:pPr>
            <a:r>
              <a:rPr lang="en-US" sz="2799" spc="26">
                <a:solidFill>
                  <a:srgbClr val="000000"/>
                </a:solidFill>
                <a:latin typeface="Now"/>
              </a:rPr>
              <a:t>Opportunities should be provided, both formal and informal, both inside and outside the school, to interact with those who share similar experiences and concerns. These contacts are of vital importance when change processes are already under way, as they will be a source of enrichment.</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685" y="-500741"/>
            <a:ext cx="9147805" cy="10886248"/>
            <a:chOff x="0" y="0"/>
            <a:chExt cx="2409298" cy="2867160"/>
          </a:xfrm>
        </p:grpSpPr>
        <p:sp>
          <p:nvSpPr>
            <p:cNvPr name="Freeform 3" id="3"/>
            <p:cNvSpPr/>
            <p:nvPr/>
          </p:nvSpPr>
          <p:spPr>
            <a:xfrm flipH="false" flipV="false" rot="0">
              <a:off x="0" y="0"/>
              <a:ext cx="2409298" cy="2867160"/>
            </a:xfrm>
            <a:custGeom>
              <a:avLst/>
              <a:gdLst/>
              <a:ahLst/>
              <a:cxnLst/>
              <a:rect r="r" b="b" t="t" l="l"/>
              <a:pathLst>
                <a:path h="2867160" w="2409298">
                  <a:moveTo>
                    <a:pt x="0" y="0"/>
                  </a:moveTo>
                  <a:lnTo>
                    <a:pt x="2409298" y="0"/>
                  </a:lnTo>
                  <a:lnTo>
                    <a:pt x="2409298" y="2867160"/>
                  </a:lnTo>
                  <a:lnTo>
                    <a:pt x="0" y="2867160"/>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905260"/>
            </a:xfrm>
            <a:prstGeom prst="rect">
              <a:avLst/>
            </a:prstGeom>
          </p:spPr>
          <p:txBody>
            <a:bodyPr anchor="ctr" rtlCol="false" tIns="50800" lIns="50800" bIns="50800" rIns="50800"/>
            <a:lstStyle/>
            <a:p>
              <a:pPr algn="ctr">
                <a:lnSpc>
                  <a:spcPts val="3359"/>
                </a:lnSpc>
              </a:pPr>
            </a:p>
          </p:txBody>
        </p:sp>
      </p:grpSp>
      <p:grpSp>
        <p:nvGrpSpPr>
          <p:cNvPr name="Group 5" id="5"/>
          <p:cNvGrpSpPr>
            <a:grpSpLocks noChangeAspect="true"/>
          </p:cNvGrpSpPr>
          <p:nvPr/>
        </p:nvGrpSpPr>
        <p:grpSpPr>
          <a:xfrm rot="0">
            <a:off x="8961120" y="5394119"/>
            <a:ext cx="9326880" cy="4892881"/>
            <a:chOff x="0" y="0"/>
            <a:chExt cx="6350000" cy="3331210"/>
          </a:xfrm>
        </p:grpSpPr>
        <p:sp>
          <p:nvSpPr>
            <p:cNvPr name="Freeform 6" id="6"/>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a:stretch>
                <a:fillRect l="0" t="-13619" r="0" b="-13619"/>
              </a:stretch>
            </a:blipFill>
          </p:spPr>
        </p:sp>
      </p:grpSp>
      <p:sp>
        <p:nvSpPr>
          <p:cNvPr name="TextBox 7" id="7"/>
          <p:cNvSpPr txBox="true"/>
          <p:nvPr/>
        </p:nvSpPr>
        <p:spPr>
          <a:xfrm rot="0">
            <a:off x="9408479" y="1817360"/>
            <a:ext cx="8432163" cy="1762125"/>
          </a:xfrm>
          <a:prstGeom prst="rect">
            <a:avLst/>
          </a:prstGeom>
        </p:spPr>
        <p:txBody>
          <a:bodyPr anchor="t" rtlCol="false" tIns="0" lIns="0" bIns="0" rIns="0">
            <a:spAutoFit/>
          </a:bodyPr>
          <a:lstStyle/>
          <a:p>
            <a:pPr algn="l" marL="0" indent="0" lvl="0">
              <a:lnSpc>
                <a:spcPts val="6959"/>
              </a:lnSpc>
              <a:spcBef>
                <a:spcPct val="0"/>
              </a:spcBef>
            </a:pPr>
            <a:r>
              <a:rPr lang="en-US" sz="5799">
                <a:solidFill>
                  <a:srgbClr val="000000"/>
                </a:solidFill>
                <a:latin typeface="Futura"/>
              </a:rPr>
              <a:t>Grit, civic engagement and academy success</a:t>
            </a:r>
          </a:p>
        </p:txBody>
      </p:sp>
      <p:sp>
        <p:nvSpPr>
          <p:cNvPr name="TextBox 8" id="8"/>
          <p:cNvSpPr txBox="true"/>
          <p:nvPr/>
        </p:nvSpPr>
        <p:spPr>
          <a:xfrm rot="0">
            <a:off x="887407" y="2209800"/>
            <a:ext cx="7278808" cy="6705600"/>
          </a:xfrm>
          <a:prstGeom prst="rect">
            <a:avLst/>
          </a:prstGeom>
        </p:spPr>
        <p:txBody>
          <a:bodyPr anchor="t" rtlCol="false" tIns="0" lIns="0" bIns="0" rIns="0">
            <a:spAutoFit/>
          </a:bodyPr>
          <a:lstStyle/>
          <a:p>
            <a:pPr algn="just">
              <a:lnSpc>
                <a:spcPts val="3359"/>
              </a:lnSpc>
            </a:pPr>
            <a:r>
              <a:rPr lang="en-US" sz="2799" spc="26">
                <a:solidFill>
                  <a:srgbClr val="000000"/>
                </a:solidFill>
                <a:latin typeface="Now"/>
              </a:rPr>
              <a:t>Life decisions are difficult to determine. They can be seen as crucial turning points in a person's existence. For this reason, making a decision is an event dominated by stress and uncertainty. Young adults, in particular, face important decisions in a very short time. These decisions will have a decisive impact on the future of these young people. Therefore, without the necessary strategies and competences to deal with them, many of these decisions will be wrong and will lead to failure for the young person who has made them. Young people should be accompanied at these crucial moments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186685" y="-300585"/>
            <a:ext cx="9147805" cy="10686093"/>
            <a:chOff x="0" y="0"/>
            <a:chExt cx="2409298" cy="2814444"/>
          </a:xfrm>
        </p:grpSpPr>
        <p:sp>
          <p:nvSpPr>
            <p:cNvPr name="Freeform 3" id="3"/>
            <p:cNvSpPr/>
            <p:nvPr/>
          </p:nvSpPr>
          <p:spPr>
            <a:xfrm flipH="false" flipV="false" rot="0">
              <a:off x="0" y="0"/>
              <a:ext cx="2409298" cy="2814444"/>
            </a:xfrm>
            <a:custGeom>
              <a:avLst/>
              <a:gdLst/>
              <a:ahLst/>
              <a:cxnLst/>
              <a:rect r="r" b="b" t="t" l="l"/>
              <a:pathLst>
                <a:path h="2814444" w="2409298">
                  <a:moveTo>
                    <a:pt x="0" y="0"/>
                  </a:moveTo>
                  <a:lnTo>
                    <a:pt x="2409298" y="0"/>
                  </a:lnTo>
                  <a:lnTo>
                    <a:pt x="2409298" y="2814444"/>
                  </a:lnTo>
                  <a:lnTo>
                    <a:pt x="0" y="2814444"/>
                  </a:lnTo>
                  <a:close/>
                </a:path>
              </a:pathLst>
            </a:custGeom>
            <a:gradFill rotWithShape="true">
              <a:gsLst>
                <a:gs pos="0">
                  <a:srgbClr val="F06E88">
                    <a:alpha val="100000"/>
                  </a:srgbClr>
                </a:gs>
                <a:gs pos="100000">
                  <a:srgbClr val="FBE151">
                    <a:alpha val="100000"/>
                  </a:srgbClr>
                </a:gs>
              </a:gsLst>
              <a:lin ang="5400000"/>
            </a:gradFill>
          </p:spPr>
        </p:sp>
        <p:sp>
          <p:nvSpPr>
            <p:cNvPr name="TextBox 4" id="4"/>
            <p:cNvSpPr txBox="true"/>
            <p:nvPr/>
          </p:nvSpPr>
          <p:spPr>
            <a:xfrm>
              <a:off x="0" y="-38100"/>
              <a:ext cx="2409298" cy="2852544"/>
            </a:xfrm>
            <a:prstGeom prst="rect">
              <a:avLst/>
            </a:prstGeom>
          </p:spPr>
          <p:txBody>
            <a:bodyPr anchor="ctr" rtlCol="false" tIns="50800" lIns="50800" bIns="50800" rIns="50800"/>
            <a:lstStyle/>
            <a:p>
              <a:pPr algn="ctr">
                <a:lnSpc>
                  <a:spcPts val="3359"/>
                </a:lnSpc>
              </a:pPr>
            </a:p>
          </p:txBody>
        </p:sp>
      </p:grpSp>
      <p:grpSp>
        <p:nvGrpSpPr>
          <p:cNvPr name="Group 5" id="5"/>
          <p:cNvGrpSpPr/>
          <p:nvPr/>
        </p:nvGrpSpPr>
        <p:grpSpPr>
          <a:xfrm rot="0">
            <a:off x="8961120" y="0"/>
            <a:ext cx="11036843" cy="10287000"/>
            <a:chOff x="0" y="0"/>
            <a:chExt cx="2906823" cy="2709333"/>
          </a:xfrm>
        </p:grpSpPr>
        <p:sp>
          <p:nvSpPr>
            <p:cNvPr name="Freeform 6" id="6"/>
            <p:cNvSpPr/>
            <p:nvPr/>
          </p:nvSpPr>
          <p:spPr>
            <a:xfrm flipH="false" flipV="false" rot="0">
              <a:off x="0" y="0"/>
              <a:ext cx="2906823" cy="2709333"/>
            </a:xfrm>
            <a:custGeom>
              <a:avLst/>
              <a:gdLst/>
              <a:ahLst/>
              <a:cxnLst/>
              <a:rect r="r" b="b" t="t" l="l"/>
              <a:pathLst>
                <a:path h="2709333" w="2906823">
                  <a:moveTo>
                    <a:pt x="0" y="0"/>
                  </a:moveTo>
                  <a:lnTo>
                    <a:pt x="2906823" y="0"/>
                  </a:lnTo>
                  <a:lnTo>
                    <a:pt x="2906823" y="2709333"/>
                  </a:lnTo>
                  <a:lnTo>
                    <a:pt x="0" y="2709333"/>
                  </a:lnTo>
                  <a:close/>
                </a:path>
              </a:pathLst>
            </a:custGeom>
            <a:gradFill rotWithShape="true">
              <a:gsLst>
                <a:gs pos="0">
                  <a:srgbClr val="F06E88">
                    <a:alpha val="100000"/>
                  </a:srgbClr>
                </a:gs>
                <a:gs pos="100000">
                  <a:srgbClr val="FBE151">
                    <a:alpha val="100000"/>
                  </a:srgbClr>
                </a:gs>
              </a:gsLst>
              <a:lin ang="5400000"/>
            </a:gradFill>
          </p:spPr>
        </p:sp>
        <p:sp>
          <p:nvSpPr>
            <p:cNvPr name="TextBox 7" id="7"/>
            <p:cNvSpPr txBox="true"/>
            <p:nvPr/>
          </p:nvSpPr>
          <p:spPr>
            <a:xfrm>
              <a:off x="0" y="-38100"/>
              <a:ext cx="2906823" cy="2747433"/>
            </a:xfrm>
            <a:prstGeom prst="rect">
              <a:avLst/>
            </a:prstGeom>
          </p:spPr>
          <p:txBody>
            <a:bodyPr anchor="ctr" rtlCol="false" tIns="50800" lIns="50800" bIns="50800" rIns="50800"/>
            <a:lstStyle/>
            <a:p>
              <a:pPr algn="ctr">
                <a:lnSpc>
                  <a:spcPts val="3359"/>
                </a:lnSpc>
              </a:pPr>
            </a:p>
          </p:txBody>
        </p:sp>
      </p:grpSp>
      <p:grpSp>
        <p:nvGrpSpPr>
          <p:cNvPr name="Group 8" id="8"/>
          <p:cNvGrpSpPr>
            <a:grpSpLocks noChangeAspect="true"/>
          </p:cNvGrpSpPr>
          <p:nvPr/>
        </p:nvGrpSpPr>
        <p:grpSpPr>
          <a:xfrm rot="0">
            <a:off x="9144000" y="609600"/>
            <a:ext cx="8791958" cy="4612261"/>
            <a:chOff x="0" y="0"/>
            <a:chExt cx="6350000" cy="3331210"/>
          </a:xfrm>
        </p:grpSpPr>
        <p:sp>
          <p:nvSpPr>
            <p:cNvPr name="Freeform 9" id="9"/>
            <p:cNvSpPr/>
            <p:nvPr/>
          </p:nvSpPr>
          <p:spPr>
            <a:xfrm flipH="false" flipV="false" rot="0">
              <a:off x="0" y="0"/>
              <a:ext cx="6350000" cy="3331210"/>
            </a:xfrm>
            <a:custGeom>
              <a:avLst/>
              <a:gdLst/>
              <a:ahLst/>
              <a:cxnLst/>
              <a:rect r="r" b="b" t="t" l="l"/>
              <a:pathLst>
                <a:path h="3331210" w="6350000">
                  <a:moveTo>
                    <a:pt x="6209030" y="0"/>
                  </a:moveTo>
                  <a:lnTo>
                    <a:pt x="140970" y="0"/>
                  </a:lnTo>
                  <a:cubicBezTo>
                    <a:pt x="63500" y="0"/>
                    <a:pt x="0" y="62230"/>
                    <a:pt x="0" y="138430"/>
                  </a:cubicBezTo>
                  <a:lnTo>
                    <a:pt x="0" y="3192780"/>
                  </a:lnTo>
                  <a:cubicBezTo>
                    <a:pt x="0" y="3268980"/>
                    <a:pt x="63500" y="3331210"/>
                    <a:pt x="140970" y="3331210"/>
                  </a:cubicBezTo>
                  <a:lnTo>
                    <a:pt x="6209030" y="3331210"/>
                  </a:lnTo>
                  <a:cubicBezTo>
                    <a:pt x="6286500" y="3331210"/>
                    <a:pt x="6350000" y="3268980"/>
                    <a:pt x="6350000" y="3192780"/>
                  </a:cubicBezTo>
                  <a:lnTo>
                    <a:pt x="6350000" y="138430"/>
                  </a:lnTo>
                  <a:cubicBezTo>
                    <a:pt x="6350000" y="62230"/>
                    <a:pt x="6286500" y="0"/>
                    <a:pt x="6209030" y="0"/>
                  </a:cubicBezTo>
                  <a:close/>
                </a:path>
              </a:pathLst>
            </a:custGeom>
            <a:blipFill>
              <a:blip r:embed="rId2"/>
              <a:stretch>
                <a:fillRect l="0" t="-13500" r="0" b="-13500"/>
              </a:stretch>
            </a:blipFill>
          </p:spPr>
        </p:sp>
      </p:grpSp>
      <p:sp>
        <p:nvSpPr>
          <p:cNvPr name="TextBox 10" id="10"/>
          <p:cNvSpPr txBox="true"/>
          <p:nvPr/>
        </p:nvSpPr>
        <p:spPr>
          <a:xfrm rot="0">
            <a:off x="650970" y="609600"/>
            <a:ext cx="7558457" cy="5867400"/>
          </a:xfrm>
          <a:prstGeom prst="rect">
            <a:avLst/>
          </a:prstGeom>
        </p:spPr>
        <p:txBody>
          <a:bodyPr anchor="t" rtlCol="false" tIns="0" lIns="0" bIns="0" rIns="0">
            <a:spAutoFit/>
          </a:bodyPr>
          <a:lstStyle/>
          <a:p>
            <a:pPr algn="just">
              <a:lnSpc>
                <a:spcPts val="3359"/>
              </a:lnSpc>
            </a:pPr>
            <a:r>
              <a:rPr lang="en-US" sz="2799" spc="25">
                <a:solidFill>
                  <a:srgbClr val="000000"/>
                </a:solidFill>
                <a:latin typeface="Now"/>
              </a:rPr>
              <a:t> They need to be helped to define clearly what they want to achieve and to be guided in achieving it. Evidence shows that we are more resilient when we are clear about the goals we want to achieve. There is evidence that having a sense of purpose makes a person's identity more central. </a:t>
            </a:r>
          </a:p>
          <a:p>
            <a:pPr algn="just">
              <a:lnSpc>
                <a:spcPts val="3359"/>
              </a:lnSpc>
            </a:pPr>
          </a:p>
          <a:p>
            <a:pPr algn="just">
              <a:lnSpc>
                <a:spcPts val="3359"/>
              </a:lnSpc>
            </a:pPr>
          </a:p>
          <a:p>
            <a:pPr algn="just">
              <a:lnSpc>
                <a:spcPts val="3359"/>
              </a:lnSpc>
            </a:pPr>
            <a:r>
              <a:rPr lang="en-US" sz="2799" spc="25">
                <a:solidFill>
                  <a:srgbClr val="000000"/>
                </a:solidFill>
                <a:latin typeface="Now"/>
              </a:rPr>
              <a:t>Studies have shown that when people pursue goals that align with their values and interests, rather than being pushed by others, their happiness increases. </a:t>
            </a:r>
          </a:p>
          <a:p>
            <a:pPr algn="just">
              <a:lnSpc>
                <a:spcPts val="3359"/>
              </a:lnSpc>
            </a:pPr>
          </a:p>
        </p:txBody>
      </p:sp>
      <p:sp>
        <p:nvSpPr>
          <p:cNvPr name="TextBox 11" id="11"/>
          <p:cNvSpPr txBox="true"/>
          <p:nvPr/>
        </p:nvSpPr>
        <p:spPr>
          <a:xfrm rot="0">
            <a:off x="650970" y="7953748"/>
            <a:ext cx="16917685" cy="1676400"/>
          </a:xfrm>
          <a:prstGeom prst="rect">
            <a:avLst/>
          </a:prstGeom>
        </p:spPr>
        <p:txBody>
          <a:bodyPr anchor="t" rtlCol="false" tIns="0" lIns="0" bIns="0" rIns="0">
            <a:spAutoFit/>
          </a:bodyPr>
          <a:lstStyle/>
          <a:p>
            <a:pPr algn="just">
              <a:lnSpc>
                <a:spcPts val="3359"/>
              </a:lnSpc>
            </a:pPr>
            <a:r>
              <a:rPr lang="en-US" sz="2799" spc="26">
                <a:solidFill>
                  <a:srgbClr val="000000"/>
                </a:solidFill>
                <a:latin typeface="Now"/>
              </a:rPr>
              <a:t>Therefore, people need to start thinking about their purpose in life as early as possible and repeat this process at all stages of life. Questioning our purpose is particularly important when we feel that we need to rethink what we want to achieve, such as going to university, starting a new job, etc.</a:t>
            </a:r>
          </a:p>
        </p:txBody>
      </p:sp>
      <p:sp>
        <p:nvSpPr>
          <p:cNvPr name="TextBox 12" id="12"/>
          <p:cNvSpPr txBox="true"/>
          <p:nvPr/>
        </p:nvSpPr>
        <p:spPr>
          <a:xfrm rot="0">
            <a:off x="650970" y="6604708"/>
            <a:ext cx="16917685" cy="838200"/>
          </a:xfrm>
          <a:prstGeom prst="rect">
            <a:avLst/>
          </a:prstGeom>
        </p:spPr>
        <p:txBody>
          <a:bodyPr anchor="t" rtlCol="false" tIns="0" lIns="0" bIns="0" rIns="0">
            <a:spAutoFit/>
          </a:bodyPr>
          <a:lstStyle/>
          <a:p>
            <a:pPr algn="just">
              <a:lnSpc>
                <a:spcPts val="3359"/>
              </a:lnSpc>
            </a:pPr>
            <a:r>
              <a:rPr lang="en-US" sz="2799" spc="26">
                <a:solidFill>
                  <a:srgbClr val="000000"/>
                </a:solidFill>
                <a:latin typeface="Now"/>
              </a:rPr>
              <a:t>Students' resilience, well-being and academic success are enhanced by developing life skills such as the ability to set goals and make plans to achieve them (i.e. goal setting).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15" t="-54538" r="-2436" b="-39864"/>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DAFyLfTVACk</dc:identifier>
  <dcterms:modified xsi:type="dcterms:W3CDTF">2011-08-01T06:04:30Z</dcterms:modified>
  <cp:revision>1</cp:revision>
  <dc:title>UNIZAR PPT-Grit</dc:title>
</cp:coreProperties>
</file>