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Semi-Bold" charset="1" panose="00000700000000000000"/>
      <p:regular r:id="rId10"/>
    </p:embeddedFont>
    <p:embeddedFont>
      <p:font typeface="Montserrat Semi-Bold Bold" charset="1" panose="00000800000000000000"/>
      <p:regular r:id="rId11"/>
    </p:embeddedFont>
    <p:embeddedFont>
      <p:font typeface="Montserrat Semi-Bold Italics" charset="1" panose="00000700000000000000"/>
      <p:regular r:id="rId12"/>
    </p:embeddedFont>
    <p:embeddedFont>
      <p:font typeface="Montserrat Semi-Bold Bold Italics" charset="1" panose="00000800000000000000"/>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
      <p:font typeface="Futura" charset="1" panose="020B0602020204020303"/>
      <p:regular r:id="rId18"/>
    </p:embeddedFont>
    <p:embeddedFont>
      <p:font typeface="Now" charset="1" panose="00000500000000000000"/>
      <p:regular r:id="rId19"/>
    </p:embeddedFont>
    <p:embeddedFont>
      <p:font typeface="Now Bold" charset="1" panose="000006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
        <p:nvSpPr>
          <p:cNvPr name="TextBox 3" id="3"/>
          <p:cNvSpPr txBox="true"/>
          <p:nvPr/>
        </p:nvSpPr>
        <p:spPr>
          <a:xfrm rot="0">
            <a:off x="3772964" y="4286250"/>
            <a:ext cx="10742071" cy="1704975"/>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1D1D1B"/>
                </a:solidFill>
                <a:latin typeface="Futura"/>
              </a:rPr>
              <a:t>What does Third Mmission of university really mean?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2373" y="3610741"/>
            <a:ext cx="9653359" cy="6316710"/>
          </a:xfrm>
          <a:custGeom>
            <a:avLst/>
            <a:gdLst/>
            <a:ahLst/>
            <a:cxnLst/>
            <a:rect r="r" b="b" t="t" l="l"/>
            <a:pathLst>
              <a:path h="6316710" w="9653359">
                <a:moveTo>
                  <a:pt x="0" y="0"/>
                </a:moveTo>
                <a:lnTo>
                  <a:pt x="9653360" y="0"/>
                </a:lnTo>
                <a:lnTo>
                  <a:pt x="9653360" y="6316710"/>
                </a:lnTo>
                <a:lnTo>
                  <a:pt x="0" y="6316710"/>
                </a:lnTo>
                <a:lnTo>
                  <a:pt x="0" y="0"/>
                </a:lnTo>
                <a:close/>
              </a:path>
            </a:pathLst>
          </a:custGeom>
          <a:blipFill>
            <a:blip r:embed="rId2"/>
            <a:stretch>
              <a:fillRect l="0" t="0" r="0" b="0"/>
            </a:stretch>
          </a:blipFill>
        </p:spPr>
      </p:sp>
      <p:grpSp>
        <p:nvGrpSpPr>
          <p:cNvPr name="Group 3" id="3"/>
          <p:cNvGrpSpPr/>
          <p:nvPr/>
        </p:nvGrpSpPr>
        <p:grpSpPr>
          <a:xfrm rot="0">
            <a:off x="9140195" y="0"/>
            <a:ext cx="9147805" cy="10287000"/>
            <a:chOff x="0" y="0"/>
            <a:chExt cx="2409298" cy="2709333"/>
          </a:xfrm>
        </p:grpSpPr>
        <p:sp>
          <p:nvSpPr>
            <p:cNvPr name="Freeform 4" id="4"/>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5" id="5"/>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6" id="6"/>
          <p:cNvSpPr txBox="true"/>
          <p:nvPr/>
        </p:nvSpPr>
        <p:spPr>
          <a:xfrm rot="0">
            <a:off x="10182218" y="657511"/>
            <a:ext cx="7063759" cy="8886254"/>
          </a:xfrm>
          <a:prstGeom prst="rect">
            <a:avLst/>
          </a:prstGeom>
        </p:spPr>
        <p:txBody>
          <a:bodyPr anchor="t" rtlCol="false" tIns="0" lIns="0" bIns="0" rIns="0">
            <a:spAutoFit/>
          </a:bodyPr>
          <a:lstStyle/>
          <a:p>
            <a:pPr>
              <a:lnSpc>
                <a:spcPts val="4147"/>
              </a:lnSpc>
            </a:pPr>
            <a:r>
              <a:rPr lang="en-US" sz="2764">
                <a:solidFill>
                  <a:srgbClr val="000000"/>
                </a:solidFill>
                <a:latin typeface="Now"/>
              </a:rPr>
              <a:t> The Quintuple Helix Model provides a framework for universities to engage in open innovation by collaborating with industry, government, civil society, and the natural environment. </a:t>
            </a:r>
          </a:p>
          <a:p>
            <a:pPr>
              <a:lnSpc>
                <a:spcPts val="4147"/>
              </a:lnSpc>
            </a:pPr>
            <a:r>
              <a:rPr lang="en-US" sz="2764">
                <a:solidFill>
                  <a:srgbClr val="000000"/>
                </a:solidFill>
                <a:latin typeface="Now"/>
              </a:rPr>
              <a:t>By embracing this approach, universities co-create innovative solutions that address societal challenges and promote sustainable development in the attempt to continue facing major societal challenges related to the complexity of issues such as climate changes, sustainability, pandemic crisis, challenges of democratic cultures, citizens’ well-being, and social justice. </a:t>
            </a:r>
          </a:p>
          <a:p>
            <a:pPr>
              <a:lnSpc>
                <a:spcPts val="4147"/>
              </a:lnSpc>
            </a:pPr>
          </a:p>
          <a:p>
            <a:pPr algn="l" marL="0" indent="0" lvl="0">
              <a:lnSpc>
                <a:spcPts val="4147"/>
              </a:lnSpc>
              <a:spcBef>
                <a:spcPct val="0"/>
              </a:spcBef>
            </a:pPr>
            <a:r>
              <a:rPr lang="en-US" sz="2764">
                <a:solidFill>
                  <a:srgbClr val="000000"/>
                </a:solidFill>
                <a:latin typeface="Now"/>
              </a:rPr>
              <a:t>(Henry Etzkowitz and Loet Leydesdorff)</a:t>
            </a:r>
          </a:p>
        </p:txBody>
      </p:sp>
      <p:sp>
        <p:nvSpPr>
          <p:cNvPr name="TextBox 7" id="7"/>
          <p:cNvSpPr txBox="true"/>
          <p:nvPr/>
        </p:nvSpPr>
        <p:spPr>
          <a:xfrm rot="0">
            <a:off x="857250" y="981646"/>
            <a:ext cx="7247477" cy="240030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The Quintuple Helix Model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9749"/>
            <a:ext cx="9147805" cy="10606599"/>
            <a:chOff x="0" y="0"/>
            <a:chExt cx="2409298" cy="2793508"/>
          </a:xfrm>
        </p:grpSpPr>
        <p:sp>
          <p:nvSpPr>
            <p:cNvPr name="Freeform 3" id="3"/>
            <p:cNvSpPr/>
            <p:nvPr/>
          </p:nvSpPr>
          <p:spPr>
            <a:xfrm flipH="false" flipV="false" rot="0">
              <a:off x="0" y="0"/>
              <a:ext cx="2409298" cy="2793508"/>
            </a:xfrm>
            <a:custGeom>
              <a:avLst/>
              <a:gdLst/>
              <a:ahLst/>
              <a:cxnLst/>
              <a:rect r="r" b="b" t="t" l="l"/>
              <a:pathLst>
                <a:path h="2793508" w="2409298">
                  <a:moveTo>
                    <a:pt x="0" y="0"/>
                  </a:moveTo>
                  <a:lnTo>
                    <a:pt x="2409298" y="0"/>
                  </a:lnTo>
                  <a:lnTo>
                    <a:pt x="2409298" y="2793508"/>
                  </a:lnTo>
                  <a:lnTo>
                    <a:pt x="0" y="2793508"/>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831608"/>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0" y="5400211"/>
            <a:ext cx="9147805" cy="5654232"/>
          </a:xfrm>
          <a:custGeom>
            <a:avLst/>
            <a:gdLst/>
            <a:ahLst/>
            <a:cxnLst/>
            <a:rect r="r" b="b" t="t" l="l"/>
            <a:pathLst>
              <a:path h="5654232" w="9147805">
                <a:moveTo>
                  <a:pt x="0" y="0"/>
                </a:moveTo>
                <a:lnTo>
                  <a:pt x="9147805" y="0"/>
                </a:lnTo>
                <a:lnTo>
                  <a:pt x="9147805" y="5654232"/>
                </a:lnTo>
                <a:lnTo>
                  <a:pt x="0" y="5654232"/>
                </a:lnTo>
                <a:lnTo>
                  <a:pt x="0" y="0"/>
                </a:lnTo>
                <a:close/>
              </a:path>
            </a:pathLst>
          </a:custGeom>
          <a:blipFill>
            <a:blip r:embed="rId2"/>
            <a:stretch>
              <a:fillRect l="-2349" t="-9777" r="0" b="-752"/>
            </a:stretch>
          </a:blipFill>
        </p:spPr>
      </p:sp>
      <p:sp>
        <p:nvSpPr>
          <p:cNvPr name="TextBox 6" id="6"/>
          <p:cNvSpPr txBox="true"/>
          <p:nvPr/>
        </p:nvSpPr>
        <p:spPr>
          <a:xfrm rot="0">
            <a:off x="10195541" y="1729762"/>
            <a:ext cx="7063759" cy="6266879"/>
          </a:xfrm>
          <a:prstGeom prst="rect">
            <a:avLst/>
          </a:prstGeom>
        </p:spPr>
        <p:txBody>
          <a:bodyPr anchor="t" rtlCol="false" tIns="0" lIns="0" bIns="0" rIns="0">
            <a:spAutoFit/>
          </a:bodyPr>
          <a:lstStyle/>
          <a:p>
            <a:pPr algn="l" marL="0" indent="0" lvl="0">
              <a:lnSpc>
                <a:spcPts val="4147"/>
              </a:lnSpc>
              <a:spcBef>
                <a:spcPct val="0"/>
              </a:spcBef>
            </a:pPr>
            <a:r>
              <a:rPr lang="en-US" sz="2764">
                <a:solidFill>
                  <a:srgbClr val="000000"/>
                </a:solidFill>
                <a:latin typeface="Now"/>
              </a:rPr>
              <a:t> The Academic Mission (didactic and research) needs to focus on the way academic communities interact both internally and with the external context. Moving from an Entrepreneurial University to a Transformative University in a complex society prefigures a changing paradigm of what we call  the Academic Third Mission and how universities respond to what society expects from the outcomes of academic activities.</a:t>
            </a:r>
          </a:p>
        </p:txBody>
      </p:sp>
      <p:sp>
        <p:nvSpPr>
          <p:cNvPr name="TextBox 7" id="7"/>
          <p:cNvSpPr txBox="true"/>
          <p:nvPr/>
        </p:nvSpPr>
        <p:spPr>
          <a:xfrm rot="0">
            <a:off x="2154396" y="1028700"/>
            <a:ext cx="4839013" cy="2400300"/>
          </a:xfrm>
          <a:prstGeom prst="rect">
            <a:avLst/>
          </a:prstGeom>
        </p:spPr>
        <p:txBody>
          <a:bodyPr anchor="t" rtlCol="false" tIns="0" lIns="0" bIns="0" rIns="0">
            <a:spAutoFit/>
          </a:bodyPr>
          <a:lstStyle/>
          <a:p>
            <a:pPr>
              <a:lnSpc>
                <a:spcPts val="9480"/>
              </a:lnSpc>
            </a:pPr>
            <a:r>
              <a:rPr lang="en-US" sz="7900">
                <a:solidFill>
                  <a:srgbClr val="000000"/>
                </a:solidFill>
                <a:latin typeface="Futura"/>
              </a:rPr>
              <a:t>Academic </a:t>
            </a:r>
          </a:p>
          <a:p>
            <a:pPr algn="l" marL="0" indent="0" lvl="0">
              <a:lnSpc>
                <a:spcPts val="9480"/>
              </a:lnSpc>
              <a:spcBef>
                <a:spcPct val="0"/>
              </a:spcBef>
            </a:pPr>
            <a:r>
              <a:rPr lang="en-US" sz="7900">
                <a:solidFill>
                  <a:srgbClr val="000000"/>
                </a:solidFill>
                <a:latin typeface="Futura"/>
              </a:rPr>
              <a:t>Mission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312150"/>
            <a:ext cx="9147805" cy="10719000"/>
            <a:chOff x="0" y="0"/>
            <a:chExt cx="2409298" cy="2823111"/>
          </a:xfrm>
        </p:grpSpPr>
        <p:sp>
          <p:nvSpPr>
            <p:cNvPr name="Freeform 3" id="3"/>
            <p:cNvSpPr/>
            <p:nvPr/>
          </p:nvSpPr>
          <p:spPr>
            <a:xfrm flipH="false" flipV="false" rot="0">
              <a:off x="0" y="0"/>
              <a:ext cx="2409298" cy="2823111"/>
            </a:xfrm>
            <a:custGeom>
              <a:avLst/>
              <a:gdLst/>
              <a:ahLst/>
              <a:cxnLst/>
              <a:rect r="r" b="b" t="t" l="l"/>
              <a:pathLst>
                <a:path h="2823111" w="2409298">
                  <a:moveTo>
                    <a:pt x="0" y="0"/>
                  </a:moveTo>
                  <a:lnTo>
                    <a:pt x="2409298" y="0"/>
                  </a:lnTo>
                  <a:lnTo>
                    <a:pt x="2409298" y="2823111"/>
                  </a:lnTo>
                  <a:lnTo>
                    <a:pt x="0" y="2823111"/>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861211"/>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0" y="4314660"/>
            <a:ext cx="9144000" cy="6092190"/>
          </a:xfrm>
          <a:custGeom>
            <a:avLst/>
            <a:gdLst/>
            <a:ahLst/>
            <a:cxnLst/>
            <a:rect r="r" b="b" t="t" l="l"/>
            <a:pathLst>
              <a:path h="6092190" w="9144000">
                <a:moveTo>
                  <a:pt x="0" y="0"/>
                </a:moveTo>
                <a:lnTo>
                  <a:pt x="9144000" y="0"/>
                </a:lnTo>
                <a:lnTo>
                  <a:pt x="9144000" y="6092190"/>
                </a:lnTo>
                <a:lnTo>
                  <a:pt x="0" y="6092190"/>
                </a:lnTo>
                <a:lnTo>
                  <a:pt x="0" y="0"/>
                </a:lnTo>
                <a:close/>
              </a:path>
            </a:pathLst>
          </a:custGeom>
          <a:blipFill>
            <a:blip r:embed="rId2"/>
            <a:stretch>
              <a:fillRect l="0" t="0" r="0" b="0"/>
            </a:stretch>
          </a:blipFill>
        </p:spPr>
      </p:sp>
      <p:sp>
        <p:nvSpPr>
          <p:cNvPr name="TextBox 6" id="6"/>
          <p:cNvSpPr txBox="true"/>
          <p:nvPr/>
        </p:nvSpPr>
        <p:spPr>
          <a:xfrm rot="0">
            <a:off x="10195541" y="3538823"/>
            <a:ext cx="7063759" cy="3123629"/>
          </a:xfrm>
          <a:prstGeom prst="rect">
            <a:avLst/>
          </a:prstGeom>
        </p:spPr>
        <p:txBody>
          <a:bodyPr anchor="t" rtlCol="false" tIns="0" lIns="0" bIns="0" rIns="0">
            <a:spAutoFit/>
          </a:bodyPr>
          <a:lstStyle/>
          <a:p>
            <a:pPr algn="l" marL="0" indent="0" lvl="0">
              <a:lnSpc>
                <a:spcPts val="4147"/>
              </a:lnSpc>
              <a:spcBef>
                <a:spcPct val="0"/>
              </a:spcBef>
            </a:pPr>
            <a:r>
              <a:rPr lang="en-US" sz="2764">
                <a:solidFill>
                  <a:srgbClr val="000000"/>
                </a:solidFill>
                <a:latin typeface="Now"/>
              </a:rPr>
              <a:t>Aligning Institutional Third Mission under a shared mindset for educators, staff, researchers, academic students, and stakeholders is a pivotal objective to achievinge a Sustainable European Higher Educational System.</a:t>
            </a:r>
          </a:p>
        </p:txBody>
      </p:sp>
      <p:sp>
        <p:nvSpPr>
          <p:cNvPr name="TextBox 7" id="7"/>
          <p:cNvSpPr txBox="true"/>
          <p:nvPr/>
        </p:nvSpPr>
        <p:spPr>
          <a:xfrm rot="0">
            <a:off x="1517547" y="1661432"/>
            <a:ext cx="6108905" cy="120015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Third Mission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9144000" y="5496372"/>
            <a:ext cx="9144000" cy="4833532"/>
          </a:xfrm>
          <a:custGeom>
            <a:avLst/>
            <a:gdLst/>
            <a:ahLst/>
            <a:cxnLst/>
            <a:rect r="r" b="b" t="t" l="l"/>
            <a:pathLst>
              <a:path h="4833532" w="9144000">
                <a:moveTo>
                  <a:pt x="0" y="0"/>
                </a:moveTo>
                <a:lnTo>
                  <a:pt x="9144000" y="0"/>
                </a:lnTo>
                <a:lnTo>
                  <a:pt x="9144000" y="4833531"/>
                </a:lnTo>
                <a:lnTo>
                  <a:pt x="0" y="4833531"/>
                </a:lnTo>
                <a:lnTo>
                  <a:pt x="0" y="0"/>
                </a:lnTo>
                <a:close/>
              </a:path>
            </a:pathLst>
          </a:custGeom>
          <a:blipFill>
            <a:blip r:embed="rId2"/>
            <a:stretch>
              <a:fillRect l="0" t="-13020" r="0" b="-13020"/>
            </a:stretch>
          </a:blipFill>
        </p:spPr>
      </p:sp>
      <p:sp>
        <p:nvSpPr>
          <p:cNvPr name="TextBox 6" id="6"/>
          <p:cNvSpPr txBox="true"/>
          <p:nvPr/>
        </p:nvSpPr>
        <p:spPr>
          <a:xfrm rot="0">
            <a:off x="1191731" y="4265634"/>
            <a:ext cx="6756733" cy="4171379"/>
          </a:xfrm>
          <a:prstGeom prst="rect">
            <a:avLst/>
          </a:prstGeom>
        </p:spPr>
        <p:txBody>
          <a:bodyPr anchor="t" rtlCol="false" tIns="0" lIns="0" bIns="0" rIns="0">
            <a:spAutoFit/>
          </a:bodyPr>
          <a:lstStyle/>
          <a:p>
            <a:pPr>
              <a:lnSpc>
                <a:spcPts val="4147"/>
              </a:lnSpc>
            </a:pPr>
            <a:r>
              <a:rPr lang="en-US" sz="2764">
                <a:solidFill>
                  <a:srgbClr val="000000"/>
                </a:solidFill>
                <a:latin typeface="Now"/>
              </a:rPr>
              <a:t>Professor Emeritus John Goddard express for the "University” the point of view for Social Innovation that claimed to be: </a:t>
            </a:r>
          </a:p>
          <a:p>
            <a:pPr>
              <a:lnSpc>
                <a:spcPts val="4147"/>
              </a:lnSpc>
            </a:pPr>
          </a:p>
          <a:p>
            <a:pPr algn="ctr" marL="0" indent="0" lvl="0">
              <a:lnSpc>
                <a:spcPts val="4147"/>
              </a:lnSpc>
              <a:spcBef>
                <a:spcPct val="0"/>
              </a:spcBef>
            </a:pPr>
            <a:r>
              <a:rPr lang="en-US" sz="2764">
                <a:solidFill>
                  <a:srgbClr val="000000"/>
                </a:solidFill>
                <a:latin typeface="Now"/>
              </a:rPr>
              <a:t>the result of an interaction between different societal sectors working towards systemic change</a:t>
            </a:r>
          </a:p>
        </p:txBody>
      </p:sp>
      <p:sp>
        <p:nvSpPr>
          <p:cNvPr name="TextBox 7" id="7"/>
          <p:cNvSpPr txBox="true"/>
          <p:nvPr/>
        </p:nvSpPr>
        <p:spPr>
          <a:xfrm rot="0">
            <a:off x="1074967" y="1284628"/>
            <a:ext cx="6990261" cy="240030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Transformative University </a:t>
            </a:r>
          </a:p>
        </p:txBody>
      </p:sp>
      <p:sp>
        <p:nvSpPr>
          <p:cNvPr name="TextBox 8" id="8"/>
          <p:cNvSpPr txBox="true"/>
          <p:nvPr/>
        </p:nvSpPr>
        <p:spPr>
          <a:xfrm rot="0">
            <a:off x="11068050" y="1183005"/>
            <a:ext cx="9525" cy="539115"/>
          </a:xfrm>
          <a:prstGeom prst="rect">
            <a:avLst/>
          </a:prstGeom>
        </p:spPr>
        <p:txBody>
          <a:bodyPr anchor="t" rtlCol="false" tIns="0" lIns="0" bIns="0" rIns="0">
            <a:spAutoFit/>
          </a:bodyPr>
          <a:lstStyle/>
          <a:p>
            <a:pPr algn="ctr">
              <a:lnSpc>
                <a:spcPts val="4409"/>
              </a:lnSpc>
            </a:pPr>
          </a:p>
        </p:txBody>
      </p:sp>
      <p:sp>
        <p:nvSpPr>
          <p:cNvPr name="TextBox 9" id="9"/>
          <p:cNvSpPr txBox="true"/>
          <p:nvPr/>
        </p:nvSpPr>
        <p:spPr>
          <a:xfrm rot="0">
            <a:off x="9480651" y="971550"/>
            <a:ext cx="8252732" cy="3965751"/>
          </a:xfrm>
          <a:prstGeom prst="rect">
            <a:avLst/>
          </a:prstGeom>
        </p:spPr>
        <p:txBody>
          <a:bodyPr anchor="t" rtlCol="false" tIns="0" lIns="0" bIns="0" rIns="0">
            <a:spAutoFit/>
          </a:bodyPr>
          <a:lstStyle/>
          <a:p>
            <a:pPr>
              <a:lnSpc>
                <a:spcPts val="3919"/>
              </a:lnSpc>
            </a:pPr>
            <a:r>
              <a:rPr lang="en-US" sz="2799">
                <a:solidFill>
                  <a:srgbClr val="000000"/>
                </a:solidFill>
                <a:latin typeface="Now"/>
              </a:rPr>
              <a:t>Therefore, a comprehensive, holistic, and multidimensional approach is necessary in order to well comprehend the complex set of needs and create a Transformative University. </a:t>
            </a:r>
          </a:p>
          <a:p>
            <a:pPr>
              <a:lnSpc>
                <a:spcPts val="3919"/>
              </a:lnSpc>
            </a:pPr>
          </a:p>
          <a:p>
            <a:pPr>
              <a:lnSpc>
                <a:spcPts val="3919"/>
              </a:lnSpc>
            </a:pPr>
            <a:r>
              <a:rPr lang="en-US" sz="2799">
                <a:solidFill>
                  <a:srgbClr val="000000"/>
                </a:solidFill>
                <a:latin typeface="Now"/>
              </a:rPr>
              <a:t>Such a solution must provide  stakeholders with a broader understanding of overall processes. </a:t>
            </a:r>
          </a:p>
          <a:p>
            <a:pPr>
              <a:lnSpc>
                <a:spcPts val="2010"/>
              </a:lnSpc>
            </a:pPr>
          </a:p>
          <a:p>
            <a:pPr>
              <a:lnSpc>
                <a:spcPts val="201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7368268"/>
            <a:ext cx="18475501" cy="2918732"/>
            <a:chOff x="0" y="0"/>
            <a:chExt cx="4865976" cy="768720"/>
          </a:xfrm>
        </p:grpSpPr>
        <p:sp>
          <p:nvSpPr>
            <p:cNvPr name="Freeform 3" id="3"/>
            <p:cNvSpPr/>
            <p:nvPr/>
          </p:nvSpPr>
          <p:spPr>
            <a:xfrm flipH="false" flipV="false" rot="0">
              <a:off x="0" y="0"/>
              <a:ext cx="4865975" cy="768720"/>
            </a:xfrm>
            <a:custGeom>
              <a:avLst/>
              <a:gdLst/>
              <a:ahLst/>
              <a:cxnLst/>
              <a:rect r="r" b="b" t="t" l="l"/>
              <a:pathLst>
                <a:path h="768720" w="4865975">
                  <a:moveTo>
                    <a:pt x="0" y="0"/>
                  </a:moveTo>
                  <a:lnTo>
                    <a:pt x="4865975" y="0"/>
                  </a:lnTo>
                  <a:lnTo>
                    <a:pt x="4865975" y="768720"/>
                  </a:lnTo>
                  <a:lnTo>
                    <a:pt x="0" y="768720"/>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4865976" cy="806820"/>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8862069" y="1485900"/>
            <a:ext cx="8397231" cy="4702450"/>
          </a:xfrm>
          <a:custGeom>
            <a:avLst/>
            <a:gdLst/>
            <a:ahLst/>
            <a:cxnLst/>
            <a:rect r="r" b="b" t="t" l="l"/>
            <a:pathLst>
              <a:path h="4702450" w="8397231">
                <a:moveTo>
                  <a:pt x="0" y="0"/>
                </a:moveTo>
                <a:lnTo>
                  <a:pt x="8397231" y="0"/>
                </a:lnTo>
                <a:lnTo>
                  <a:pt x="8397231" y="4702450"/>
                </a:lnTo>
                <a:lnTo>
                  <a:pt x="0" y="4702450"/>
                </a:lnTo>
                <a:lnTo>
                  <a:pt x="0" y="0"/>
                </a:lnTo>
                <a:close/>
              </a:path>
            </a:pathLst>
          </a:custGeom>
          <a:blipFill>
            <a:blip r:embed="rId2"/>
            <a:stretch>
              <a:fillRect l="0" t="0" r="0" b="0"/>
            </a:stretch>
          </a:blipFill>
        </p:spPr>
      </p:sp>
      <p:sp>
        <p:nvSpPr>
          <p:cNvPr name="TextBox 6" id="6"/>
          <p:cNvSpPr txBox="true"/>
          <p:nvPr/>
        </p:nvSpPr>
        <p:spPr>
          <a:xfrm rot="0">
            <a:off x="1528901" y="7706296"/>
            <a:ext cx="14594447" cy="1552004"/>
          </a:xfrm>
          <a:prstGeom prst="rect">
            <a:avLst/>
          </a:prstGeom>
        </p:spPr>
        <p:txBody>
          <a:bodyPr anchor="t" rtlCol="false" tIns="0" lIns="0" bIns="0" rIns="0">
            <a:spAutoFit/>
          </a:bodyPr>
          <a:lstStyle/>
          <a:p>
            <a:pPr algn="ctr" marL="0" indent="0" lvl="0">
              <a:lnSpc>
                <a:spcPts val="4147"/>
              </a:lnSpc>
              <a:spcBef>
                <a:spcPct val="0"/>
              </a:spcBef>
            </a:pPr>
            <a:r>
              <a:rPr lang="en-US" sz="2764">
                <a:solidFill>
                  <a:srgbClr val="000000"/>
                </a:solidFill>
                <a:latin typeface="Now"/>
              </a:rPr>
              <a:t>the Academic Third Mission refers to the idea that universities have a responsibility not only to produce and disseminate knowledge but also to contribute to the socio-economic development of their communities and the wider society. </a:t>
            </a:r>
          </a:p>
        </p:txBody>
      </p:sp>
      <p:sp>
        <p:nvSpPr>
          <p:cNvPr name="TextBox 7" id="7"/>
          <p:cNvSpPr txBox="true"/>
          <p:nvPr/>
        </p:nvSpPr>
        <p:spPr>
          <a:xfrm rot="0">
            <a:off x="1028700" y="1722120"/>
            <a:ext cx="6949440" cy="4800600"/>
          </a:xfrm>
          <a:prstGeom prst="rect">
            <a:avLst/>
          </a:prstGeom>
        </p:spPr>
        <p:txBody>
          <a:bodyPr anchor="t" rtlCol="false" tIns="0" lIns="0" bIns="0" rIns="0">
            <a:spAutoFit/>
          </a:bodyPr>
          <a:lstStyle/>
          <a:p>
            <a:pPr algn="l" marL="0" indent="0" lvl="0">
              <a:lnSpc>
                <a:spcPts val="9480"/>
              </a:lnSpc>
              <a:spcBef>
                <a:spcPct val="0"/>
              </a:spcBef>
            </a:pPr>
            <a:r>
              <a:rPr lang="en-US" sz="7900">
                <a:solidFill>
                  <a:srgbClr val="000000"/>
                </a:solidFill>
                <a:latin typeface="Futura"/>
              </a:rPr>
              <a:t>What does Third Mmission of university mean? </a:t>
            </a:r>
          </a:p>
        </p:txBody>
      </p:sp>
      <p:sp>
        <p:nvSpPr>
          <p:cNvPr name="TextBox 8" id="8"/>
          <p:cNvSpPr txBox="true"/>
          <p:nvPr/>
        </p:nvSpPr>
        <p:spPr>
          <a:xfrm rot="0">
            <a:off x="11068050" y="1183005"/>
            <a:ext cx="9525" cy="539115"/>
          </a:xfrm>
          <a:prstGeom prst="rect">
            <a:avLst/>
          </a:prstGeom>
        </p:spPr>
        <p:txBody>
          <a:bodyPr anchor="t" rtlCol="false" tIns="0" lIns="0" bIns="0" rIns="0">
            <a:spAutoFit/>
          </a:bodyPr>
          <a:lstStyle/>
          <a:p>
            <a:pPr algn="ctr">
              <a:lnSpc>
                <a:spcPts val="440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DAFyXjxU2Ug</dc:identifier>
  <dcterms:modified xsi:type="dcterms:W3CDTF">2011-08-01T06:04:30Z</dcterms:modified>
  <cp:revision>1</cp:revision>
  <dc:title>UNICAM PPT-Grit</dc:title>
</cp:coreProperties>
</file>