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9"/>
    <p:sldId id="257" r:id="rId30"/>
    <p:sldId id="258" r:id="rId31"/>
    <p:sldId id="259" r:id="rId32"/>
    <p:sldId id="260" r:id="rId33"/>
    <p:sldId id="261" r:id="rId3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ontserrat" charset="1" panose="00000500000000000000"/>
      <p:regular r:id="rId10"/>
    </p:embeddedFont>
    <p:embeddedFont>
      <p:font typeface="Montserrat Bold" charset="1" panose="00000600000000000000"/>
      <p:regular r:id="rId11"/>
    </p:embeddedFont>
    <p:embeddedFont>
      <p:font typeface="Montserrat Italics" charset="1" panose="00000500000000000000"/>
      <p:regular r:id="rId12"/>
    </p:embeddedFont>
    <p:embeddedFont>
      <p:font typeface="Montserrat Bold Italics" charset="1" panose="00000600000000000000"/>
      <p:regular r:id="rId13"/>
    </p:embeddedFont>
    <p:embeddedFont>
      <p:font typeface="Canva Sans" charset="1" panose="020B0503030501040103"/>
      <p:regular r:id="rId14"/>
    </p:embeddedFont>
    <p:embeddedFont>
      <p:font typeface="Canva Sans Bold" charset="1" panose="020B0803030501040103"/>
      <p:regular r:id="rId15"/>
    </p:embeddedFont>
    <p:embeddedFont>
      <p:font typeface="Canva Sans Italics" charset="1" panose="020B0503030501040103"/>
      <p:regular r:id="rId16"/>
    </p:embeddedFont>
    <p:embeddedFont>
      <p:font typeface="Canva Sans Bold Italics" charset="1" panose="020B0803030501040103"/>
      <p:regular r:id="rId17"/>
    </p:embeddedFont>
    <p:embeddedFont>
      <p:font typeface="Canva Sans Medium" charset="1" panose="020B0603030501040103"/>
      <p:regular r:id="rId18"/>
    </p:embeddedFont>
    <p:embeddedFont>
      <p:font typeface="Canva Sans Medium Italics" charset="1" panose="020B0603030501040103"/>
      <p:regular r:id="rId19"/>
    </p:embeddedFont>
    <p:embeddedFont>
      <p:font typeface="Now 2" charset="1" panose="00000500000000000000"/>
      <p:regular r:id="rId20"/>
    </p:embeddedFont>
    <p:embeddedFont>
      <p:font typeface="Now 2 Bold" charset="1" panose="00000800000000000000"/>
      <p:regular r:id="rId21"/>
    </p:embeddedFont>
    <p:embeddedFont>
      <p:font typeface="Now 2 Thin" charset="1" panose="00000300000000000000"/>
      <p:regular r:id="rId22"/>
    </p:embeddedFont>
    <p:embeddedFont>
      <p:font typeface="Now 2 Light" charset="1" panose="00000400000000000000"/>
      <p:regular r:id="rId23"/>
    </p:embeddedFont>
    <p:embeddedFont>
      <p:font typeface="Now 2 Medium" charset="1" panose="00000600000000000000"/>
      <p:regular r:id="rId24"/>
    </p:embeddedFont>
    <p:embeddedFont>
      <p:font typeface="Now 2 Heavy" charset="1" panose="00000A00000000000000"/>
      <p:regular r:id="rId25"/>
    </p:embeddedFont>
    <p:embeddedFont>
      <p:font typeface="Futura" charset="1" panose="020B0602020204020303"/>
      <p:regular r:id="rId26"/>
    </p:embeddedFont>
    <p:embeddedFont>
      <p:font typeface="Now 1" charset="1" panose="00000500000000000000"/>
      <p:regular r:id="rId27"/>
    </p:embeddedFont>
    <p:embeddedFont>
      <p:font typeface="Now 1 Bold" charset="1" panose="000006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slides/slide1.xml" Type="http://schemas.openxmlformats.org/officeDocument/2006/relationships/slide"/><Relationship Id="rId3" Target="viewProps.xml" Type="http://schemas.openxmlformats.org/officeDocument/2006/relationships/viewProps"/><Relationship Id="rId30" Target="slides/slide2.xml" Type="http://schemas.openxmlformats.org/officeDocument/2006/relationships/slide"/><Relationship Id="rId31" Target="slides/slide3.xml" Type="http://schemas.openxmlformats.org/officeDocument/2006/relationships/slide"/><Relationship Id="rId32" Target="slides/slide4.xml" Type="http://schemas.openxmlformats.org/officeDocument/2006/relationships/slide"/><Relationship Id="rId33" Target="slides/slide5.xml" Type="http://schemas.openxmlformats.org/officeDocument/2006/relationships/slide"/><Relationship Id="rId34" Target="slides/slide6.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105523" y="3420346"/>
            <a:ext cx="5249208" cy="1848760"/>
          </a:xfrm>
          <a:custGeom>
            <a:avLst/>
            <a:gdLst/>
            <a:ahLst/>
            <a:cxnLst/>
            <a:rect r="r" b="b" t="t" l="l"/>
            <a:pathLst>
              <a:path h="1848760" w="5249208">
                <a:moveTo>
                  <a:pt x="0" y="0"/>
                </a:moveTo>
                <a:lnTo>
                  <a:pt x="5249207" y="0"/>
                </a:lnTo>
                <a:lnTo>
                  <a:pt x="5249207" y="1848759"/>
                </a:lnTo>
                <a:lnTo>
                  <a:pt x="0" y="1848759"/>
                </a:lnTo>
                <a:lnTo>
                  <a:pt x="0" y="0"/>
                </a:lnTo>
                <a:close/>
              </a:path>
            </a:pathLst>
          </a:custGeom>
          <a:blipFill>
            <a:blip r:embed="rId2"/>
            <a:stretch>
              <a:fillRect l="-8767" t="-121841" r="-8767" b="-249848"/>
            </a:stretch>
          </a:blipFill>
        </p:spPr>
      </p:sp>
      <p:sp>
        <p:nvSpPr>
          <p:cNvPr name="Freeform 3" id="3"/>
          <p:cNvSpPr/>
          <p:nvPr/>
        </p:nvSpPr>
        <p:spPr>
          <a:xfrm flipH="false" flipV="false" rot="0">
            <a:off x="13821705" y="2128675"/>
            <a:ext cx="8196442" cy="10906042"/>
          </a:xfrm>
          <a:custGeom>
            <a:avLst/>
            <a:gdLst/>
            <a:ahLst/>
            <a:cxnLst/>
            <a:rect r="r" b="b" t="t" l="l"/>
            <a:pathLst>
              <a:path h="10906042" w="8196442">
                <a:moveTo>
                  <a:pt x="0" y="0"/>
                </a:moveTo>
                <a:lnTo>
                  <a:pt x="8196442" y="0"/>
                </a:lnTo>
                <a:lnTo>
                  <a:pt x="8196442" y="10906043"/>
                </a:lnTo>
                <a:lnTo>
                  <a:pt x="0" y="10906043"/>
                </a:lnTo>
                <a:lnTo>
                  <a:pt x="0" y="0"/>
                </a:lnTo>
                <a:close/>
              </a:path>
            </a:pathLst>
          </a:custGeom>
          <a:blipFill>
            <a:blip r:embed="rId3">
              <a:alphaModFix amt="72000"/>
            </a:blip>
            <a:stretch>
              <a:fillRect l="-79835" t="-64659" r="-385437" b="-74307"/>
            </a:stretch>
          </a:blipFill>
        </p:spPr>
      </p:sp>
      <p:sp>
        <p:nvSpPr>
          <p:cNvPr name="Freeform 4" id="4"/>
          <p:cNvSpPr/>
          <p:nvPr/>
        </p:nvSpPr>
        <p:spPr>
          <a:xfrm flipH="false" flipV="false" rot="10586210">
            <a:off x="-943663" y="-1902174"/>
            <a:ext cx="4405399" cy="5861747"/>
          </a:xfrm>
          <a:custGeom>
            <a:avLst/>
            <a:gdLst/>
            <a:ahLst/>
            <a:cxnLst/>
            <a:rect r="r" b="b" t="t" l="l"/>
            <a:pathLst>
              <a:path h="5861747" w="4405399">
                <a:moveTo>
                  <a:pt x="0" y="0"/>
                </a:moveTo>
                <a:lnTo>
                  <a:pt x="4405400" y="0"/>
                </a:lnTo>
                <a:lnTo>
                  <a:pt x="4405400" y="5861748"/>
                </a:lnTo>
                <a:lnTo>
                  <a:pt x="0" y="5861748"/>
                </a:lnTo>
                <a:lnTo>
                  <a:pt x="0" y="0"/>
                </a:lnTo>
                <a:close/>
              </a:path>
            </a:pathLst>
          </a:custGeom>
          <a:blipFill>
            <a:blip r:embed="rId3">
              <a:alphaModFix amt="75000"/>
            </a:blip>
            <a:stretch>
              <a:fillRect l="-79835" t="-64659" r="-385437" b="-74307"/>
            </a:stretch>
          </a:blipFill>
        </p:spPr>
      </p:sp>
      <p:sp>
        <p:nvSpPr>
          <p:cNvPr name="Freeform 5" id="5"/>
          <p:cNvSpPr/>
          <p:nvPr/>
        </p:nvSpPr>
        <p:spPr>
          <a:xfrm flipH="false" flipV="false" rot="0">
            <a:off x="1028700" y="9451172"/>
            <a:ext cx="2132963" cy="476362"/>
          </a:xfrm>
          <a:custGeom>
            <a:avLst/>
            <a:gdLst/>
            <a:ahLst/>
            <a:cxnLst/>
            <a:rect r="r" b="b" t="t" l="l"/>
            <a:pathLst>
              <a:path h="476362" w="2132963">
                <a:moveTo>
                  <a:pt x="0" y="0"/>
                </a:moveTo>
                <a:lnTo>
                  <a:pt x="2132963" y="0"/>
                </a:lnTo>
                <a:lnTo>
                  <a:pt x="2132963" y="476361"/>
                </a:lnTo>
                <a:lnTo>
                  <a:pt x="0" y="476361"/>
                </a:lnTo>
                <a:lnTo>
                  <a:pt x="0" y="0"/>
                </a:lnTo>
                <a:close/>
              </a:path>
            </a:pathLst>
          </a:custGeom>
          <a:blipFill>
            <a:blip r:embed="rId4"/>
            <a:stretch>
              <a:fillRect l="0" t="0" r="0" b="0"/>
            </a:stretch>
          </a:blipFill>
        </p:spPr>
      </p:sp>
      <p:sp>
        <p:nvSpPr>
          <p:cNvPr name="TextBox 6" id="6"/>
          <p:cNvSpPr txBox="true"/>
          <p:nvPr/>
        </p:nvSpPr>
        <p:spPr>
          <a:xfrm rot="0">
            <a:off x="6266481" y="5467359"/>
            <a:ext cx="5088250" cy="2114337"/>
          </a:xfrm>
          <a:prstGeom prst="rect">
            <a:avLst/>
          </a:prstGeom>
        </p:spPr>
        <p:txBody>
          <a:bodyPr anchor="t" rtlCol="false" tIns="0" lIns="0" bIns="0" rIns="0">
            <a:spAutoFit/>
          </a:bodyPr>
          <a:lstStyle/>
          <a:p>
            <a:pPr algn="ctr">
              <a:lnSpc>
                <a:spcPts val="4239"/>
              </a:lnSpc>
            </a:pPr>
            <a:r>
              <a:rPr lang="en-US" sz="3028">
                <a:solidFill>
                  <a:srgbClr val="000000"/>
                </a:solidFill>
                <a:latin typeface="Now 1"/>
              </a:rPr>
              <a:t>Growth mind-set through Resilient Intelligent Technologies</a:t>
            </a:r>
          </a:p>
          <a:p>
            <a:pPr algn="ctr">
              <a:lnSpc>
                <a:spcPts val="4239"/>
              </a:lnSpc>
            </a:pPr>
          </a:p>
        </p:txBody>
      </p:sp>
      <p:sp>
        <p:nvSpPr>
          <p:cNvPr name="TextBox 7" id="7"/>
          <p:cNvSpPr txBox="true"/>
          <p:nvPr/>
        </p:nvSpPr>
        <p:spPr>
          <a:xfrm rot="0">
            <a:off x="3407645" y="9524433"/>
            <a:ext cx="11069579" cy="352706"/>
          </a:xfrm>
          <a:prstGeom prst="rect">
            <a:avLst/>
          </a:prstGeom>
        </p:spPr>
        <p:txBody>
          <a:bodyPr anchor="t" rtlCol="false" tIns="0" lIns="0" bIns="0" rIns="0">
            <a:spAutoFit/>
          </a:bodyPr>
          <a:lstStyle/>
          <a:p>
            <a:pPr>
              <a:lnSpc>
                <a:spcPts val="1401"/>
              </a:lnSpc>
              <a:spcBef>
                <a:spcPct val="0"/>
              </a:spcBef>
            </a:pPr>
            <a:r>
              <a:rPr lang="en-US" sz="1000">
                <a:solidFill>
                  <a:srgbClr val="000000"/>
                </a:solidFill>
                <a:latin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915" t="-54538" r="-2436" b="-39864"/>
            </a:stretch>
          </a:blipFill>
        </p:spPr>
      </p:sp>
      <p:sp>
        <p:nvSpPr>
          <p:cNvPr name="TextBox 3" id="3"/>
          <p:cNvSpPr txBox="true"/>
          <p:nvPr/>
        </p:nvSpPr>
        <p:spPr>
          <a:xfrm rot="0">
            <a:off x="1028700" y="4710113"/>
            <a:ext cx="16230600" cy="857250"/>
          </a:xfrm>
          <a:prstGeom prst="rect">
            <a:avLst/>
          </a:prstGeom>
        </p:spPr>
        <p:txBody>
          <a:bodyPr anchor="t" rtlCol="false" tIns="0" lIns="0" bIns="0" rIns="0">
            <a:spAutoFit/>
          </a:bodyPr>
          <a:lstStyle/>
          <a:p>
            <a:pPr algn="ctr" marL="0" indent="0" lvl="0">
              <a:lnSpc>
                <a:spcPts val="6720"/>
              </a:lnSpc>
              <a:spcBef>
                <a:spcPct val="0"/>
              </a:spcBef>
            </a:pPr>
            <a:r>
              <a:rPr lang="en-US" sz="5600">
                <a:solidFill>
                  <a:srgbClr val="1D1D1B"/>
                </a:solidFill>
                <a:latin typeface="Futura"/>
              </a:rPr>
              <a:t>Changes suffered in our society in the past years</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9147805" cy="10287000"/>
            <a:chOff x="0" y="0"/>
            <a:chExt cx="2409298" cy="2709333"/>
          </a:xfrm>
        </p:grpSpPr>
        <p:sp>
          <p:nvSpPr>
            <p:cNvPr name="Freeform 3" id="3"/>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sp>
        <p:nvSpPr>
          <p:cNvPr name="TextBox 5" id="5"/>
          <p:cNvSpPr txBox="true"/>
          <p:nvPr/>
        </p:nvSpPr>
        <p:spPr>
          <a:xfrm rot="0">
            <a:off x="1028700" y="2754510"/>
            <a:ext cx="6448766" cy="5762054"/>
          </a:xfrm>
          <a:prstGeom prst="rect">
            <a:avLst/>
          </a:prstGeom>
        </p:spPr>
        <p:txBody>
          <a:bodyPr anchor="t" rtlCol="false" tIns="0" lIns="0" bIns="0" rIns="0">
            <a:spAutoFit/>
          </a:bodyPr>
          <a:lstStyle/>
          <a:p>
            <a:pPr marL="0" indent="0" lvl="0">
              <a:lnSpc>
                <a:spcPts val="4147"/>
              </a:lnSpc>
              <a:spcBef>
                <a:spcPct val="0"/>
              </a:spcBef>
            </a:pPr>
            <a:r>
              <a:rPr lang="en-US" sz="2764">
                <a:solidFill>
                  <a:srgbClr val="000000"/>
                </a:solidFill>
                <a:latin typeface="Now 1"/>
              </a:rPr>
              <a:t>Over the past few decades, society has undergone significant changes, such as advancements in technology, economic upheavals, environmental issues, and social movements, impacting the way we live, work, and interact. To manage the complexities of our rapidly evolving world, it is vital for individuals, communities, and policymakers to </a:t>
            </a:r>
            <a:r>
              <a:rPr lang="en-US" sz="2764">
                <a:solidFill>
                  <a:srgbClr val="000000"/>
                </a:solidFill>
                <a:latin typeface="Now 1 Bold"/>
              </a:rPr>
              <a:t>comprehend and analyze these societal changes.</a:t>
            </a:r>
            <a:r>
              <a:rPr lang="en-US" sz="2764">
                <a:solidFill>
                  <a:srgbClr val="000000"/>
                </a:solidFill>
                <a:latin typeface="Now 1"/>
              </a:rPr>
              <a:t> </a:t>
            </a:r>
          </a:p>
        </p:txBody>
      </p:sp>
      <p:sp>
        <p:nvSpPr>
          <p:cNvPr name="TextBox 6" id="6"/>
          <p:cNvSpPr txBox="true"/>
          <p:nvPr/>
        </p:nvSpPr>
        <p:spPr>
          <a:xfrm rot="0">
            <a:off x="1487038" y="1200721"/>
            <a:ext cx="5532090" cy="2400300"/>
          </a:xfrm>
          <a:prstGeom prst="rect">
            <a:avLst/>
          </a:prstGeom>
        </p:spPr>
        <p:txBody>
          <a:bodyPr anchor="t" rtlCol="false" tIns="0" lIns="0" bIns="0" rIns="0">
            <a:spAutoFit/>
          </a:bodyPr>
          <a:lstStyle/>
          <a:p>
            <a:pPr>
              <a:lnSpc>
                <a:spcPts val="9480"/>
              </a:lnSpc>
            </a:pPr>
            <a:r>
              <a:rPr lang="en-US" sz="7900">
                <a:solidFill>
                  <a:srgbClr val="000000"/>
                </a:solidFill>
                <a:latin typeface="Futura"/>
              </a:rPr>
              <a:t>Introduction</a:t>
            </a:r>
          </a:p>
          <a:p>
            <a:pPr algn="l" marL="0" indent="0" lvl="0">
              <a:lnSpc>
                <a:spcPts val="9480"/>
              </a:lnSpc>
              <a:spcBef>
                <a:spcPct val="0"/>
              </a:spcBef>
            </a:pPr>
          </a:p>
        </p:txBody>
      </p:sp>
      <p:sp>
        <p:nvSpPr>
          <p:cNvPr name="TextBox 7" id="7"/>
          <p:cNvSpPr txBox="true"/>
          <p:nvPr/>
        </p:nvSpPr>
        <p:spPr>
          <a:xfrm rot="0">
            <a:off x="11047479" y="2475001"/>
            <a:ext cx="9525" cy="539115"/>
          </a:xfrm>
          <a:prstGeom prst="rect">
            <a:avLst/>
          </a:prstGeom>
        </p:spPr>
        <p:txBody>
          <a:bodyPr anchor="t" rtlCol="false" tIns="0" lIns="0" bIns="0" rIns="0">
            <a:spAutoFit/>
          </a:bodyPr>
          <a:lstStyle/>
          <a:p>
            <a:pPr algn="ctr">
              <a:lnSpc>
                <a:spcPts val="4409"/>
              </a:lnSpc>
            </a:pPr>
          </a:p>
        </p:txBody>
      </p:sp>
      <p:sp>
        <p:nvSpPr>
          <p:cNvPr name="TextBox 8" id="8"/>
          <p:cNvSpPr txBox="true"/>
          <p:nvPr/>
        </p:nvSpPr>
        <p:spPr>
          <a:xfrm rot="0">
            <a:off x="11066529" y="1292056"/>
            <a:ext cx="6950298" cy="1036673"/>
          </a:xfrm>
          <a:prstGeom prst="rect">
            <a:avLst/>
          </a:prstGeom>
        </p:spPr>
        <p:txBody>
          <a:bodyPr anchor="t" rtlCol="false" tIns="0" lIns="0" bIns="0" rIns="0">
            <a:spAutoFit/>
          </a:bodyPr>
          <a:lstStyle/>
          <a:p>
            <a:pPr>
              <a:lnSpc>
                <a:spcPts val="2710"/>
              </a:lnSpc>
            </a:pPr>
            <a:r>
              <a:rPr lang="en-US" sz="1936" u="sng">
                <a:solidFill>
                  <a:srgbClr val="000000"/>
                </a:solidFill>
                <a:latin typeface="Now 1 Bold"/>
              </a:rPr>
              <a:t>1.1.1 Environmental Awareness and Sustainability</a:t>
            </a:r>
          </a:p>
          <a:p>
            <a:pPr>
              <a:lnSpc>
                <a:spcPts val="2710"/>
              </a:lnSpc>
            </a:pPr>
            <a:r>
              <a:rPr lang="en-US" sz="1936">
                <a:solidFill>
                  <a:srgbClr val="000000"/>
                </a:solidFill>
                <a:latin typeface="Now 1"/>
              </a:rPr>
              <a:t>1.1.1.1  Increasing Urbanization   </a:t>
            </a:r>
          </a:p>
          <a:p>
            <a:pPr>
              <a:lnSpc>
                <a:spcPts val="2710"/>
              </a:lnSpc>
            </a:pPr>
            <a:r>
              <a:rPr lang="en-US" sz="1936">
                <a:solidFill>
                  <a:srgbClr val="000000"/>
                </a:solidFill>
                <a:latin typeface="Now 1"/>
              </a:rPr>
              <a:t>1.1.1.2  Climate Change</a:t>
            </a:r>
          </a:p>
        </p:txBody>
      </p:sp>
      <p:sp>
        <p:nvSpPr>
          <p:cNvPr name="TextBox 9" id="9"/>
          <p:cNvSpPr txBox="true"/>
          <p:nvPr/>
        </p:nvSpPr>
        <p:spPr>
          <a:xfrm rot="0">
            <a:off x="11066529" y="2789632"/>
            <a:ext cx="6191250" cy="693773"/>
          </a:xfrm>
          <a:prstGeom prst="rect">
            <a:avLst/>
          </a:prstGeom>
        </p:spPr>
        <p:txBody>
          <a:bodyPr anchor="t" rtlCol="false" tIns="0" lIns="0" bIns="0" rIns="0">
            <a:spAutoFit/>
          </a:bodyPr>
          <a:lstStyle/>
          <a:p>
            <a:pPr>
              <a:lnSpc>
                <a:spcPts val="2710"/>
              </a:lnSpc>
            </a:pPr>
            <a:r>
              <a:rPr lang="en-US" sz="1936" u="sng">
                <a:solidFill>
                  <a:srgbClr val="000000"/>
                </a:solidFill>
                <a:latin typeface="Now 1 Bold"/>
              </a:rPr>
              <a:t>1.1.2  Changing Workforce Dynamics</a:t>
            </a:r>
          </a:p>
          <a:p>
            <a:pPr>
              <a:lnSpc>
                <a:spcPts val="2710"/>
              </a:lnSpc>
            </a:pPr>
            <a:r>
              <a:rPr lang="en-US" sz="1936">
                <a:solidFill>
                  <a:srgbClr val="000000"/>
                </a:solidFill>
                <a:latin typeface="Now 1"/>
              </a:rPr>
              <a:t>1.1.2.1  Changes in the Labor Force</a:t>
            </a:r>
          </a:p>
        </p:txBody>
      </p:sp>
      <p:sp>
        <p:nvSpPr>
          <p:cNvPr name="TextBox 10" id="10"/>
          <p:cNvSpPr txBox="true"/>
          <p:nvPr/>
        </p:nvSpPr>
        <p:spPr>
          <a:xfrm rot="0">
            <a:off x="11066529" y="3984301"/>
            <a:ext cx="6181725" cy="1379573"/>
          </a:xfrm>
          <a:prstGeom prst="rect">
            <a:avLst/>
          </a:prstGeom>
        </p:spPr>
        <p:txBody>
          <a:bodyPr anchor="t" rtlCol="false" tIns="0" lIns="0" bIns="0" rIns="0">
            <a:spAutoFit/>
          </a:bodyPr>
          <a:lstStyle/>
          <a:p>
            <a:pPr>
              <a:lnSpc>
                <a:spcPts val="2710"/>
              </a:lnSpc>
            </a:pPr>
            <a:r>
              <a:rPr lang="en-US" sz="1936" u="sng">
                <a:solidFill>
                  <a:srgbClr val="000000"/>
                </a:solidFill>
                <a:latin typeface="Now 1 Bold"/>
              </a:rPr>
              <a:t>1.1.3 Public health</a:t>
            </a:r>
          </a:p>
          <a:p>
            <a:pPr>
              <a:lnSpc>
                <a:spcPts val="2710"/>
              </a:lnSpc>
            </a:pPr>
            <a:r>
              <a:rPr lang="en-US" sz="1936">
                <a:solidFill>
                  <a:srgbClr val="000000"/>
                </a:solidFill>
                <a:latin typeface="Now 1"/>
              </a:rPr>
              <a:t>1.1.3.1   Covid-19 pandemic </a:t>
            </a:r>
          </a:p>
          <a:p>
            <a:pPr>
              <a:lnSpc>
                <a:spcPts val="2710"/>
              </a:lnSpc>
            </a:pPr>
            <a:r>
              <a:rPr lang="en-US" sz="1936">
                <a:solidFill>
                  <a:srgbClr val="000000"/>
                </a:solidFill>
                <a:latin typeface="Now 1"/>
              </a:rPr>
              <a:t>1.1.3.2  Covid-19 and Economy</a:t>
            </a:r>
          </a:p>
          <a:p>
            <a:pPr>
              <a:lnSpc>
                <a:spcPts val="2710"/>
              </a:lnSpc>
            </a:pPr>
            <a:r>
              <a:rPr lang="en-US" sz="1936">
                <a:solidFill>
                  <a:srgbClr val="000000"/>
                </a:solidFill>
                <a:latin typeface="Now 1"/>
              </a:rPr>
              <a:t>1.1.3.3  Covid-19 and Health and Wellness Focus</a:t>
            </a:r>
          </a:p>
        </p:txBody>
      </p:sp>
      <p:sp>
        <p:nvSpPr>
          <p:cNvPr name="TextBox 11" id="11"/>
          <p:cNvSpPr txBox="true"/>
          <p:nvPr/>
        </p:nvSpPr>
        <p:spPr>
          <a:xfrm rot="0">
            <a:off x="11057004" y="5586003"/>
            <a:ext cx="6191250" cy="693773"/>
          </a:xfrm>
          <a:prstGeom prst="rect">
            <a:avLst/>
          </a:prstGeom>
        </p:spPr>
        <p:txBody>
          <a:bodyPr anchor="t" rtlCol="false" tIns="0" lIns="0" bIns="0" rIns="0">
            <a:spAutoFit/>
          </a:bodyPr>
          <a:lstStyle/>
          <a:p>
            <a:pPr>
              <a:lnSpc>
                <a:spcPts val="2710"/>
              </a:lnSpc>
            </a:pPr>
            <a:r>
              <a:rPr lang="en-US" sz="1936" u="sng">
                <a:solidFill>
                  <a:srgbClr val="000000"/>
                </a:solidFill>
                <a:latin typeface="Now 1 Bold"/>
              </a:rPr>
              <a:t>1.1.4 Digitalization</a:t>
            </a:r>
          </a:p>
          <a:p>
            <a:pPr>
              <a:lnSpc>
                <a:spcPts val="2710"/>
              </a:lnSpc>
            </a:pPr>
            <a:r>
              <a:rPr lang="en-US" sz="1936">
                <a:solidFill>
                  <a:srgbClr val="000000"/>
                </a:solidFill>
                <a:latin typeface="Now 1"/>
              </a:rPr>
              <a:t>1.1.4.1  Social Media and Online Connectivity</a:t>
            </a:r>
          </a:p>
        </p:txBody>
      </p:sp>
      <p:sp>
        <p:nvSpPr>
          <p:cNvPr name="TextBox 12" id="12"/>
          <p:cNvSpPr txBox="true"/>
          <p:nvPr/>
        </p:nvSpPr>
        <p:spPr>
          <a:xfrm rot="0">
            <a:off x="11057004" y="6713542"/>
            <a:ext cx="6191250" cy="1036673"/>
          </a:xfrm>
          <a:prstGeom prst="rect">
            <a:avLst/>
          </a:prstGeom>
        </p:spPr>
        <p:txBody>
          <a:bodyPr anchor="t" rtlCol="false" tIns="0" lIns="0" bIns="0" rIns="0">
            <a:spAutoFit/>
          </a:bodyPr>
          <a:lstStyle/>
          <a:p>
            <a:pPr>
              <a:lnSpc>
                <a:spcPts val="2710"/>
              </a:lnSpc>
            </a:pPr>
            <a:r>
              <a:rPr lang="en-US" sz="1936" u="sng">
                <a:solidFill>
                  <a:srgbClr val="000000"/>
                </a:solidFill>
                <a:latin typeface="Now 1 Bold"/>
              </a:rPr>
              <a:t>1.1.5 Political and Geopolitical Changes</a:t>
            </a:r>
          </a:p>
          <a:p>
            <a:pPr>
              <a:lnSpc>
                <a:spcPts val="2710"/>
              </a:lnSpc>
            </a:pPr>
            <a:r>
              <a:rPr lang="en-US" sz="1936">
                <a:solidFill>
                  <a:srgbClr val="000000"/>
                </a:solidFill>
                <a:latin typeface="Now 1"/>
              </a:rPr>
              <a:t>1.1.5.1   Economic Crisis (Global financial crisis) </a:t>
            </a:r>
          </a:p>
          <a:p>
            <a:pPr>
              <a:lnSpc>
                <a:spcPts val="2710"/>
              </a:lnSpc>
            </a:pPr>
            <a:r>
              <a:rPr lang="en-US" sz="1936">
                <a:solidFill>
                  <a:srgbClr val="000000"/>
                </a:solidFill>
                <a:latin typeface="Now 1"/>
              </a:rPr>
              <a:t>1.1.5.2  Ukraine war</a:t>
            </a:r>
          </a:p>
        </p:txBody>
      </p:sp>
      <p:sp>
        <p:nvSpPr>
          <p:cNvPr name="TextBox 13" id="13"/>
          <p:cNvSpPr txBox="true"/>
          <p:nvPr/>
        </p:nvSpPr>
        <p:spPr>
          <a:xfrm rot="0">
            <a:off x="11076054" y="8166993"/>
            <a:ext cx="6191250" cy="1036673"/>
          </a:xfrm>
          <a:prstGeom prst="rect">
            <a:avLst/>
          </a:prstGeom>
        </p:spPr>
        <p:txBody>
          <a:bodyPr anchor="t" rtlCol="false" tIns="0" lIns="0" bIns="0" rIns="0">
            <a:spAutoFit/>
          </a:bodyPr>
          <a:lstStyle/>
          <a:p>
            <a:pPr>
              <a:lnSpc>
                <a:spcPts val="2710"/>
              </a:lnSpc>
            </a:pPr>
            <a:r>
              <a:rPr lang="en-US" sz="1936" u="sng">
                <a:solidFill>
                  <a:srgbClr val="000000"/>
                </a:solidFill>
                <a:latin typeface="Now 1 Bold"/>
              </a:rPr>
              <a:t>1.1.6 Cultural and Social Shifts</a:t>
            </a:r>
          </a:p>
          <a:p>
            <a:pPr>
              <a:lnSpc>
                <a:spcPts val="2710"/>
              </a:lnSpc>
            </a:pPr>
            <a:r>
              <a:rPr lang="en-US" sz="1936">
                <a:solidFill>
                  <a:srgbClr val="000000"/>
                </a:solidFill>
                <a:latin typeface="Now 1"/>
              </a:rPr>
              <a:t>1.1.6.1   Gender Equality </a:t>
            </a:r>
          </a:p>
          <a:p>
            <a:pPr>
              <a:lnSpc>
                <a:spcPts val="2710"/>
              </a:lnSpc>
            </a:pPr>
            <a:r>
              <a:rPr lang="en-US" sz="1936">
                <a:solidFill>
                  <a:srgbClr val="000000"/>
                </a:solidFill>
                <a:latin typeface="Now 1"/>
              </a:rPr>
              <a:t>1.1.6.2  LGBTQ+ Community </a:t>
            </a:r>
          </a:p>
        </p:txBody>
      </p:sp>
      <p:grpSp>
        <p:nvGrpSpPr>
          <p:cNvPr name="Group 14" id="14"/>
          <p:cNvGrpSpPr/>
          <p:nvPr/>
        </p:nvGrpSpPr>
        <p:grpSpPr>
          <a:xfrm rot="0">
            <a:off x="9633672" y="1285046"/>
            <a:ext cx="1098316" cy="1098316"/>
            <a:chOff x="0" y="0"/>
            <a:chExt cx="1464422" cy="1464422"/>
          </a:xfrm>
        </p:grpSpPr>
        <p:grpSp>
          <p:nvGrpSpPr>
            <p:cNvPr name="Group 15" id="15"/>
            <p:cNvGrpSpPr/>
            <p:nvPr/>
          </p:nvGrpSpPr>
          <p:grpSpPr>
            <a:xfrm rot="0">
              <a:off x="0" y="0"/>
              <a:ext cx="1464422" cy="1464422"/>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F31"/>
              </a:solidFill>
              <a:ln w="38100" cap="sq">
                <a:solidFill>
                  <a:srgbClr val="E82D6B"/>
                </a:solidFill>
                <a:prstDash val="solid"/>
                <a:miter/>
              </a:ln>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TextBox 18" id="18"/>
            <p:cNvSpPr txBox="true"/>
            <p:nvPr/>
          </p:nvSpPr>
          <p:spPr>
            <a:xfrm rot="0">
              <a:off x="0" y="323059"/>
              <a:ext cx="1464422" cy="751628"/>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rPr>
                <a:t>1</a:t>
              </a:r>
            </a:p>
          </p:txBody>
        </p:sp>
      </p:grpSp>
      <p:grpSp>
        <p:nvGrpSpPr>
          <p:cNvPr name="Group 19" id="19"/>
          <p:cNvGrpSpPr/>
          <p:nvPr/>
        </p:nvGrpSpPr>
        <p:grpSpPr>
          <a:xfrm rot="0">
            <a:off x="9633672" y="2641664"/>
            <a:ext cx="1098316" cy="1098316"/>
            <a:chOff x="0" y="0"/>
            <a:chExt cx="1464422" cy="1464422"/>
          </a:xfrm>
        </p:grpSpPr>
        <p:grpSp>
          <p:nvGrpSpPr>
            <p:cNvPr name="Group 20" id="20"/>
            <p:cNvGrpSpPr/>
            <p:nvPr/>
          </p:nvGrpSpPr>
          <p:grpSpPr>
            <a:xfrm rot="0">
              <a:off x="0" y="0"/>
              <a:ext cx="1464422" cy="1464422"/>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D6B"/>
              </a:solidFill>
              <a:ln w="38100" cap="sq">
                <a:solidFill>
                  <a:srgbClr val="F6A530"/>
                </a:solidFill>
                <a:prstDash val="solid"/>
                <a:miter/>
              </a:ln>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TextBox 23" id="23"/>
            <p:cNvSpPr txBox="true"/>
            <p:nvPr/>
          </p:nvSpPr>
          <p:spPr>
            <a:xfrm rot="0">
              <a:off x="0" y="323059"/>
              <a:ext cx="1464422" cy="751628"/>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rPr>
                <a:t>2</a:t>
              </a:r>
            </a:p>
          </p:txBody>
        </p:sp>
      </p:grpSp>
      <p:grpSp>
        <p:nvGrpSpPr>
          <p:cNvPr name="Group 24" id="24"/>
          <p:cNvGrpSpPr/>
          <p:nvPr/>
        </p:nvGrpSpPr>
        <p:grpSpPr>
          <a:xfrm rot="0">
            <a:off x="9633672" y="4148742"/>
            <a:ext cx="1098316" cy="1098316"/>
            <a:chOff x="0" y="0"/>
            <a:chExt cx="1464422" cy="1464422"/>
          </a:xfrm>
        </p:grpSpPr>
        <p:grpSp>
          <p:nvGrpSpPr>
            <p:cNvPr name="Group 25" id="25"/>
            <p:cNvGrpSpPr/>
            <p:nvPr/>
          </p:nvGrpSpPr>
          <p:grpSpPr>
            <a:xfrm rot="0">
              <a:off x="0" y="0"/>
              <a:ext cx="1464422" cy="1464422"/>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F31"/>
              </a:solidFill>
              <a:ln w="38100" cap="sq">
                <a:solidFill>
                  <a:srgbClr val="E82D6B"/>
                </a:solidFill>
                <a:prstDash val="solid"/>
                <a:miter/>
              </a:ln>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TextBox 28" id="28"/>
            <p:cNvSpPr txBox="true"/>
            <p:nvPr/>
          </p:nvSpPr>
          <p:spPr>
            <a:xfrm rot="0">
              <a:off x="0" y="323059"/>
              <a:ext cx="1464422" cy="751628"/>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rPr>
                <a:t>3</a:t>
              </a:r>
            </a:p>
          </p:txBody>
        </p:sp>
      </p:grpSp>
      <p:grpSp>
        <p:nvGrpSpPr>
          <p:cNvPr name="Group 29" id="29"/>
          <p:cNvGrpSpPr/>
          <p:nvPr/>
        </p:nvGrpSpPr>
        <p:grpSpPr>
          <a:xfrm rot="0">
            <a:off x="9633672" y="5504233"/>
            <a:ext cx="1098316" cy="1098316"/>
            <a:chOff x="0" y="0"/>
            <a:chExt cx="1464422" cy="1464422"/>
          </a:xfrm>
        </p:grpSpPr>
        <p:grpSp>
          <p:nvGrpSpPr>
            <p:cNvPr name="Group 30" id="30"/>
            <p:cNvGrpSpPr/>
            <p:nvPr/>
          </p:nvGrpSpPr>
          <p:grpSpPr>
            <a:xfrm rot="0">
              <a:off x="0" y="0"/>
              <a:ext cx="1464422" cy="1464422"/>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D6B"/>
              </a:solidFill>
              <a:ln w="38100" cap="sq">
                <a:solidFill>
                  <a:srgbClr val="F6A530"/>
                </a:solidFill>
                <a:prstDash val="solid"/>
                <a:miter/>
              </a:ln>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TextBox 33" id="33"/>
            <p:cNvSpPr txBox="true"/>
            <p:nvPr/>
          </p:nvSpPr>
          <p:spPr>
            <a:xfrm rot="0">
              <a:off x="0" y="323059"/>
              <a:ext cx="1464422" cy="751628"/>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rPr>
                <a:t>4</a:t>
              </a:r>
            </a:p>
          </p:txBody>
        </p:sp>
      </p:grpSp>
      <p:grpSp>
        <p:nvGrpSpPr>
          <p:cNvPr name="Group 34" id="34"/>
          <p:cNvGrpSpPr/>
          <p:nvPr/>
        </p:nvGrpSpPr>
        <p:grpSpPr>
          <a:xfrm rot="0">
            <a:off x="9633672" y="6706532"/>
            <a:ext cx="1098316" cy="1098316"/>
            <a:chOff x="0" y="0"/>
            <a:chExt cx="1464422" cy="1464422"/>
          </a:xfrm>
        </p:grpSpPr>
        <p:grpSp>
          <p:nvGrpSpPr>
            <p:cNvPr name="Group 35" id="35"/>
            <p:cNvGrpSpPr/>
            <p:nvPr/>
          </p:nvGrpSpPr>
          <p:grpSpPr>
            <a:xfrm rot="0">
              <a:off x="0" y="0"/>
              <a:ext cx="1464422" cy="1464422"/>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F31"/>
              </a:solidFill>
              <a:ln w="38100" cap="sq">
                <a:solidFill>
                  <a:srgbClr val="E82D6B"/>
                </a:solidFill>
                <a:prstDash val="solid"/>
                <a:miter/>
              </a:ln>
            </p:spPr>
          </p:sp>
          <p:sp>
            <p:nvSpPr>
              <p:cNvPr name="TextBox 37" id="37"/>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TextBox 38" id="38"/>
            <p:cNvSpPr txBox="true"/>
            <p:nvPr/>
          </p:nvSpPr>
          <p:spPr>
            <a:xfrm rot="0">
              <a:off x="0" y="323059"/>
              <a:ext cx="1464422" cy="751628"/>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rPr>
                <a:t>5</a:t>
              </a:r>
            </a:p>
          </p:txBody>
        </p:sp>
      </p:grpSp>
      <p:grpSp>
        <p:nvGrpSpPr>
          <p:cNvPr name="Group 39" id="39"/>
          <p:cNvGrpSpPr/>
          <p:nvPr/>
        </p:nvGrpSpPr>
        <p:grpSpPr>
          <a:xfrm rot="0">
            <a:off x="9633672" y="8159984"/>
            <a:ext cx="1098316" cy="1098316"/>
            <a:chOff x="0" y="0"/>
            <a:chExt cx="1464422" cy="1464422"/>
          </a:xfrm>
        </p:grpSpPr>
        <p:grpSp>
          <p:nvGrpSpPr>
            <p:cNvPr name="Group 40" id="40"/>
            <p:cNvGrpSpPr/>
            <p:nvPr/>
          </p:nvGrpSpPr>
          <p:grpSpPr>
            <a:xfrm rot="0">
              <a:off x="0" y="0"/>
              <a:ext cx="1464422" cy="1464422"/>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D6B"/>
              </a:solidFill>
              <a:ln w="38100" cap="sq">
                <a:solidFill>
                  <a:srgbClr val="F6A530"/>
                </a:solidFill>
                <a:prstDash val="solid"/>
                <a:miter/>
              </a:ln>
            </p:spPr>
          </p:sp>
          <p:sp>
            <p:nvSpPr>
              <p:cNvPr name="TextBox 42" id="42"/>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TextBox 43" id="43"/>
            <p:cNvSpPr txBox="true"/>
            <p:nvPr/>
          </p:nvSpPr>
          <p:spPr>
            <a:xfrm rot="0">
              <a:off x="0" y="323059"/>
              <a:ext cx="1464422" cy="751628"/>
            </a:xfrm>
            <a:prstGeom prst="rect">
              <a:avLst/>
            </a:prstGeom>
          </p:spPr>
          <p:txBody>
            <a:bodyPr anchor="t" rtlCol="false" tIns="0" lIns="0" bIns="0" rIns="0">
              <a:spAutoFit/>
            </a:bodyPr>
            <a:lstStyle/>
            <a:p>
              <a:pPr algn="ctr">
                <a:lnSpc>
                  <a:spcPts val="4759"/>
                </a:lnSpc>
              </a:pPr>
              <a:r>
                <a:rPr lang="en-US" sz="3399">
                  <a:solidFill>
                    <a:srgbClr val="000000"/>
                  </a:solidFill>
                  <a:latin typeface="Canva Sans"/>
                </a:rPr>
                <a:t>6</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44000" y="0"/>
            <a:ext cx="9147805" cy="10287000"/>
            <a:chOff x="0" y="0"/>
            <a:chExt cx="2409298" cy="2709333"/>
          </a:xfrm>
        </p:grpSpPr>
        <p:sp>
          <p:nvSpPr>
            <p:cNvPr name="Freeform 3" id="3"/>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grpSp>
        <p:nvGrpSpPr>
          <p:cNvPr name="Group 5" id="5"/>
          <p:cNvGrpSpPr>
            <a:grpSpLocks noChangeAspect="true"/>
          </p:cNvGrpSpPr>
          <p:nvPr/>
        </p:nvGrpSpPr>
        <p:grpSpPr>
          <a:xfrm rot="0">
            <a:off x="9144000" y="2697059"/>
            <a:ext cx="9326880" cy="4892881"/>
            <a:chOff x="0" y="0"/>
            <a:chExt cx="6350000" cy="3331210"/>
          </a:xfrm>
        </p:grpSpPr>
        <p:sp>
          <p:nvSpPr>
            <p:cNvPr name="Freeform 6" id="6"/>
            <p:cNvSpPr/>
            <p:nvPr/>
          </p:nvSpPr>
          <p:spPr>
            <a:xfrm flipH="false" flipV="false" rot="0">
              <a:off x="0" y="0"/>
              <a:ext cx="6350000" cy="3331210"/>
            </a:xfrm>
            <a:custGeom>
              <a:avLst/>
              <a:gdLst/>
              <a:ahLst/>
              <a:cxnLst/>
              <a:rect r="r" b="b" t="t" l="l"/>
              <a:pathLst>
                <a:path h="3331210" w="635000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2"/>
              <a:stretch>
                <a:fillRect l="0" t="-13500" r="0" b="-13500"/>
              </a:stretch>
            </a:blipFill>
          </p:spPr>
        </p:sp>
      </p:grpSp>
      <p:sp>
        <p:nvSpPr>
          <p:cNvPr name="TextBox 7" id="7"/>
          <p:cNvSpPr txBox="true"/>
          <p:nvPr/>
        </p:nvSpPr>
        <p:spPr>
          <a:xfrm rot="0">
            <a:off x="1028700" y="706755"/>
            <a:ext cx="7875931" cy="9103995"/>
          </a:xfrm>
          <a:prstGeom prst="rect">
            <a:avLst/>
          </a:prstGeom>
        </p:spPr>
        <p:txBody>
          <a:bodyPr anchor="t" rtlCol="false" tIns="0" lIns="0" bIns="0" rIns="0">
            <a:spAutoFit/>
          </a:bodyPr>
          <a:lstStyle/>
          <a:p>
            <a:pPr>
              <a:lnSpc>
                <a:spcPts val="3779"/>
              </a:lnSpc>
            </a:pPr>
            <a:r>
              <a:rPr lang="en-US" sz="2700">
                <a:solidFill>
                  <a:srgbClr val="000000"/>
                </a:solidFill>
                <a:latin typeface="Now 2"/>
              </a:rPr>
              <a:t>The great health</a:t>
            </a:r>
            <a:r>
              <a:rPr lang="en-US" sz="2700">
                <a:solidFill>
                  <a:srgbClr val="000000"/>
                </a:solidFill>
                <a:latin typeface="Now 2 Bold"/>
              </a:rPr>
              <a:t> crisis of Coronavirus (Covid-19)</a:t>
            </a:r>
            <a:r>
              <a:rPr lang="en-US" sz="2700">
                <a:solidFill>
                  <a:srgbClr val="000000"/>
                </a:solidFill>
                <a:latin typeface="Now 2"/>
              </a:rPr>
              <a:t>, which was declared as a pandemic by WHO, created major </a:t>
            </a:r>
            <a:r>
              <a:rPr lang="en-US" sz="2700">
                <a:solidFill>
                  <a:srgbClr val="000000"/>
                </a:solidFill>
                <a:latin typeface="Now 2 Bold"/>
              </a:rPr>
              <a:t>economic and sociological problems</a:t>
            </a:r>
            <a:r>
              <a:rPr lang="en-US" sz="2700">
                <a:solidFill>
                  <a:srgbClr val="000000"/>
                </a:solidFill>
                <a:latin typeface="Now 2"/>
              </a:rPr>
              <a:t> and in combination with the </a:t>
            </a:r>
            <a:r>
              <a:rPr lang="en-US" sz="2700">
                <a:solidFill>
                  <a:srgbClr val="000000"/>
                </a:solidFill>
                <a:latin typeface="Now 2 Bold"/>
              </a:rPr>
              <a:t>war</a:t>
            </a:r>
            <a:r>
              <a:rPr lang="en-US" sz="2700">
                <a:solidFill>
                  <a:srgbClr val="000000"/>
                </a:solidFill>
                <a:latin typeface="Now 2"/>
              </a:rPr>
              <a:t> </a:t>
            </a:r>
            <a:r>
              <a:rPr lang="en-US" sz="2700">
                <a:solidFill>
                  <a:srgbClr val="000000"/>
                </a:solidFill>
                <a:latin typeface="Now 2 Bold"/>
              </a:rPr>
              <a:t>between Russia and Ukraine</a:t>
            </a:r>
            <a:r>
              <a:rPr lang="en-US" sz="2700">
                <a:solidFill>
                  <a:srgbClr val="000000"/>
                </a:solidFill>
                <a:latin typeface="Now 2"/>
              </a:rPr>
              <a:t> brought great changes in habits and everyday life. One of the most conspicuous and influential of these shifts has been the proliferation of </a:t>
            </a:r>
            <a:r>
              <a:rPr lang="en-US" sz="2700">
                <a:solidFill>
                  <a:srgbClr val="000000"/>
                </a:solidFill>
                <a:latin typeface="Now 2 Bold"/>
              </a:rPr>
              <a:t>social media</a:t>
            </a:r>
            <a:r>
              <a:rPr lang="en-US" sz="2700">
                <a:solidFill>
                  <a:srgbClr val="000000"/>
                </a:solidFill>
                <a:latin typeface="Now 2"/>
              </a:rPr>
              <a:t> and </a:t>
            </a:r>
            <a:r>
              <a:rPr lang="en-US" sz="2700">
                <a:solidFill>
                  <a:srgbClr val="000000"/>
                </a:solidFill>
                <a:latin typeface="Now 2 Bold"/>
              </a:rPr>
              <a:t>online connectivity</a:t>
            </a:r>
            <a:r>
              <a:rPr lang="en-US" sz="2700">
                <a:solidFill>
                  <a:srgbClr val="000000"/>
                </a:solidFill>
                <a:latin typeface="Now 2"/>
              </a:rPr>
              <a:t>. These platforms have revolutionized the way we communicate, share information, and foster virtual communities, ultimately redefining our social interactions. Moreover, there has been an escalating emphasis on </a:t>
            </a:r>
            <a:r>
              <a:rPr lang="en-US" sz="2700">
                <a:solidFill>
                  <a:srgbClr val="000000"/>
                </a:solidFill>
                <a:latin typeface="Now 2 Bold"/>
              </a:rPr>
              <a:t>social justice and equality</a:t>
            </a:r>
            <a:r>
              <a:rPr lang="en-US" sz="2700">
                <a:solidFill>
                  <a:srgbClr val="000000"/>
                </a:solidFill>
                <a:latin typeface="Now 2"/>
              </a:rPr>
              <a:t>, as an increasing number of people champion the rights of marginalized groups and demand heightened accountability from those in positions of power.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05" y="0"/>
            <a:ext cx="9147805" cy="10287000"/>
            <a:chOff x="0" y="0"/>
            <a:chExt cx="2409298" cy="2709333"/>
          </a:xfrm>
        </p:grpSpPr>
        <p:sp>
          <p:nvSpPr>
            <p:cNvPr name="Freeform 3" id="3"/>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grpSp>
        <p:nvGrpSpPr>
          <p:cNvPr name="Group 5" id="5"/>
          <p:cNvGrpSpPr>
            <a:grpSpLocks noChangeAspect="true"/>
          </p:cNvGrpSpPr>
          <p:nvPr/>
        </p:nvGrpSpPr>
        <p:grpSpPr>
          <a:xfrm rot="0">
            <a:off x="10340533" y="0"/>
            <a:ext cx="6918767" cy="10378150"/>
            <a:chOff x="0" y="0"/>
            <a:chExt cx="6350000" cy="9525000"/>
          </a:xfrm>
        </p:grpSpPr>
        <p:sp>
          <p:nvSpPr>
            <p:cNvPr name="Freeform 6" id="6"/>
            <p:cNvSpPr/>
            <p:nvPr/>
          </p:nvSpPr>
          <p:spPr>
            <a:xfrm flipH="false" flipV="false" rot="0">
              <a:off x="0" y="0"/>
              <a:ext cx="6350000" cy="9525000"/>
            </a:xfrm>
            <a:custGeom>
              <a:avLst/>
              <a:gdLst/>
              <a:ahLst/>
              <a:cxnLst/>
              <a:rect r="r" b="b" t="t" l="l"/>
              <a:pathLst>
                <a:path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62" t="0" r="-62" b="0"/>
              </a:stretch>
            </a:blipFill>
          </p:spPr>
        </p:sp>
      </p:grpSp>
      <p:sp>
        <p:nvSpPr>
          <p:cNvPr name="TextBox 7" id="7"/>
          <p:cNvSpPr txBox="true"/>
          <p:nvPr/>
        </p:nvSpPr>
        <p:spPr>
          <a:xfrm rot="0">
            <a:off x="861914" y="906780"/>
            <a:ext cx="7416368" cy="8351520"/>
          </a:xfrm>
          <a:prstGeom prst="rect">
            <a:avLst/>
          </a:prstGeom>
        </p:spPr>
        <p:txBody>
          <a:bodyPr anchor="t" rtlCol="false" tIns="0" lIns="0" bIns="0" rIns="0">
            <a:spAutoFit/>
          </a:bodyPr>
          <a:lstStyle/>
          <a:p>
            <a:pPr marL="0" indent="0" lvl="0">
              <a:lnSpc>
                <a:spcPts val="4199"/>
              </a:lnSpc>
              <a:spcBef>
                <a:spcPct val="0"/>
              </a:spcBef>
            </a:pPr>
            <a:r>
              <a:rPr lang="en-US" sz="2799">
                <a:solidFill>
                  <a:srgbClr val="000000"/>
                </a:solidFill>
                <a:latin typeface="Now 1"/>
              </a:rPr>
              <a:t>Additionally, there has been a shift towards more </a:t>
            </a:r>
            <a:r>
              <a:rPr lang="en-US" sz="2799">
                <a:solidFill>
                  <a:srgbClr val="000000"/>
                </a:solidFill>
                <a:latin typeface="Now 1 Bold"/>
              </a:rPr>
              <a:t>sustainable and environmentally conscious lifestyles</a:t>
            </a:r>
            <a:r>
              <a:rPr lang="en-US" sz="2799">
                <a:solidFill>
                  <a:srgbClr val="000000"/>
                </a:solidFill>
                <a:latin typeface="Now 1"/>
              </a:rPr>
              <a:t>, with individuals and businesses taking steps to reduce their carbon footprint and promote a more </a:t>
            </a:r>
            <a:r>
              <a:rPr lang="en-US" sz="2799">
                <a:solidFill>
                  <a:srgbClr val="000000"/>
                </a:solidFill>
                <a:latin typeface="Now 1 Bold"/>
              </a:rPr>
              <a:t>sustainable future</a:t>
            </a:r>
            <a:r>
              <a:rPr lang="en-US" sz="2799">
                <a:solidFill>
                  <a:srgbClr val="000000"/>
                </a:solidFill>
                <a:latin typeface="Now 1"/>
              </a:rPr>
              <a:t>. Overall, these changes have had a profound impact on society and will continue to shape the way people live and interact with one another in the years to come, especially with the </a:t>
            </a:r>
            <a:r>
              <a:rPr lang="en-US" sz="2799">
                <a:solidFill>
                  <a:srgbClr val="000000"/>
                </a:solidFill>
                <a:latin typeface="Now 1 Bold"/>
              </a:rPr>
              <a:t>rise of digitalization.</a:t>
            </a:r>
            <a:r>
              <a:rPr lang="en-US" sz="2799">
                <a:solidFill>
                  <a:srgbClr val="000000"/>
                </a:solidFill>
                <a:latin typeface="Now 1"/>
              </a:rPr>
              <a:t> This unit aims to provide a comprehensive understanding of the transformations that have occurred, fostering </a:t>
            </a:r>
            <a:r>
              <a:rPr lang="en-US" sz="2799">
                <a:solidFill>
                  <a:srgbClr val="000000"/>
                </a:solidFill>
                <a:latin typeface="Now 1 Bold"/>
              </a:rPr>
              <a:t>critical thinking and awareness</a:t>
            </a:r>
            <a:r>
              <a:rPr lang="en-US" sz="2799">
                <a:solidFill>
                  <a:srgbClr val="000000"/>
                </a:solidFill>
                <a:latin typeface="Now 1"/>
              </a:rPr>
              <a:t> among students. </a:t>
            </a:r>
          </a:p>
        </p:txBody>
      </p:sp>
      <p:sp>
        <p:nvSpPr>
          <p:cNvPr name="TextBox 8" id="8"/>
          <p:cNvSpPr txBox="true"/>
          <p:nvPr/>
        </p:nvSpPr>
        <p:spPr>
          <a:xfrm rot="0">
            <a:off x="11068050" y="2336042"/>
            <a:ext cx="9525" cy="539115"/>
          </a:xfrm>
          <a:prstGeom prst="rect">
            <a:avLst/>
          </a:prstGeom>
        </p:spPr>
        <p:txBody>
          <a:bodyPr anchor="t" rtlCol="false" tIns="0" lIns="0" bIns="0" rIns="0">
            <a:spAutoFit/>
          </a:bodyPr>
          <a:lstStyle/>
          <a:p>
            <a:pPr algn="ctr">
              <a:lnSpc>
                <a:spcPts val="440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105523" y="3420346"/>
            <a:ext cx="5249208" cy="1848760"/>
          </a:xfrm>
          <a:custGeom>
            <a:avLst/>
            <a:gdLst/>
            <a:ahLst/>
            <a:cxnLst/>
            <a:rect r="r" b="b" t="t" l="l"/>
            <a:pathLst>
              <a:path h="1848760" w="5249208">
                <a:moveTo>
                  <a:pt x="0" y="0"/>
                </a:moveTo>
                <a:lnTo>
                  <a:pt x="5249207" y="0"/>
                </a:lnTo>
                <a:lnTo>
                  <a:pt x="5249207" y="1848759"/>
                </a:lnTo>
                <a:lnTo>
                  <a:pt x="0" y="1848759"/>
                </a:lnTo>
                <a:lnTo>
                  <a:pt x="0" y="0"/>
                </a:lnTo>
                <a:close/>
              </a:path>
            </a:pathLst>
          </a:custGeom>
          <a:blipFill>
            <a:blip r:embed="rId2"/>
            <a:stretch>
              <a:fillRect l="-8767" t="-121841" r="-8767" b="-249848"/>
            </a:stretch>
          </a:blipFill>
        </p:spPr>
      </p:sp>
      <p:sp>
        <p:nvSpPr>
          <p:cNvPr name="Freeform 3" id="3"/>
          <p:cNvSpPr/>
          <p:nvPr/>
        </p:nvSpPr>
        <p:spPr>
          <a:xfrm flipH="false" flipV="false" rot="0">
            <a:off x="13821705" y="2128675"/>
            <a:ext cx="8196442" cy="10906042"/>
          </a:xfrm>
          <a:custGeom>
            <a:avLst/>
            <a:gdLst/>
            <a:ahLst/>
            <a:cxnLst/>
            <a:rect r="r" b="b" t="t" l="l"/>
            <a:pathLst>
              <a:path h="10906042" w="8196442">
                <a:moveTo>
                  <a:pt x="0" y="0"/>
                </a:moveTo>
                <a:lnTo>
                  <a:pt x="8196442" y="0"/>
                </a:lnTo>
                <a:lnTo>
                  <a:pt x="8196442" y="10906043"/>
                </a:lnTo>
                <a:lnTo>
                  <a:pt x="0" y="10906043"/>
                </a:lnTo>
                <a:lnTo>
                  <a:pt x="0" y="0"/>
                </a:lnTo>
                <a:close/>
              </a:path>
            </a:pathLst>
          </a:custGeom>
          <a:blipFill>
            <a:blip r:embed="rId3">
              <a:alphaModFix amt="72000"/>
            </a:blip>
            <a:stretch>
              <a:fillRect l="-79835" t="-64659" r="-385437" b="-74307"/>
            </a:stretch>
          </a:blipFill>
        </p:spPr>
      </p:sp>
      <p:sp>
        <p:nvSpPr>
          <p:cNvPr name="Freeform 4" id="4"/>
          <p:cNvSpPr/>
          <p:nvPr/>
        </p:nvSpPr>
        <p:spPr>
          <a:xfrm flipH="false" flipV="false" rot="10586210">
            <a:off x="-943663" y="-1902174"/>
            <a:ext cx="4405399" cy="5861747"/>
          </a:xfrm>
          <a:custGeom>
            <a:avLst/>
            <a:gdLst/>
            <a:ahLst/>
            <a:cxnLst/>
            <a:rect r="r" b="b" t="t" l="l"/>
            <a:pathLst>
              <a:path h="5861747" w="4405399">
                <a:moveTo>
                  <a:pt x="0" y="0"/>
                </a:moveTo>
                <a:lnTo>
                  <a:pt x="4405400" y="0"/>
                </a:lnTo>
                <a:lnTo>
                  <a:pt x="4405400" y="5861748"/>
                </a:lnTo>
                <a:lnTo>
                  <a:pt x="0" y="5861748"/>
                </a:lnTo>
                <a:lnTo>
                  <a:pt x="0" y="0"/>
                </a:lnTo>
                <a:close/>
              </a:path>
            </a:pathLst>
          </a:custGeom>
          <a:blipFill>
            <a:blip r:embed="rId3">
              <a:alphaModFix amt="75000"/>
            </a:blip>
            <a:stretch>
              <a:fillRect l="-79835" t="-64659" r="-385437" b="-74307"/>
            </a:stretch>
          </a:blipFill>
        </p:spPr>
      </p:sp>
      <p:sp>
        <p:nvSpPr>
          <p:cNvPr name="Freeform 5" id="5"/>
          <p:cNvSpPr/>
          <p:nvPr/>
        </p:nvSpPr>
        <p:spPr>
          <a:xfrm flipH="false" flipV="false" rot="0">
            <a:off x="1028700" y="9451172"/>
            <a:ext cx="2132963" cy="476362"/>
          </a:xfrm>
          <a:custGeom>
            <a:avLst/>
            <a:gdLst/>
            <a:ahLst/>
            <a:cxnLst/>
            <a:rect r="r" b="b" t="t" l="l"/>
            <a:pathLst>
              <a:path h="476362" w="2132963">
                <a:moveTo>
                  <a:pt x="0" y="0"/>
                </a:moveTo>
                <a:lnTo>
                  <a:pt x="2132963" y="0"/>
                </a:lnTo>
                <a:lnTo>
                  <a:pt x="2132963" y="476361"/>
                </a:lnTo>
                <a:lnTo>
                  <a:pt x="0" y="476361"/>
                </a:lnTo>
                <a:lnTo>
                  <a:pt x="0" y="0"/>
                </a:lnTo>
                <a:close/>
              </a:path>
            </a:pathLst>
          </a:custGeom>
          <a:blipFill>
            <a:blip r:embed="rId4"/>
            <a:stretch>
              <a:fillRect l="0" t="0" r="0" b="0"/>
            </a:stretch>
          </a:blipFill>
        </p:spPr>
      </p:sp>
      <p:sp>
        <p:nvSpPr>
          <p:cNvPr name="TextBox 6" id="6"/>
          <p:cNvSpPr txBox="true"/>
          <p:nvPr/>
        </p:nvSpPr>
        <p:spPr>
          <a:xfrm rot="0">
            <a:off x="6266481" y="5467359"/>
            <a:ext cx="5088250" cy="2114337"/>
          </a:xfrm>
          <a:prstGeom prst="rect">
            <a:avLst/>
          </a:prstGeom>
        </p:spPr>
        <p:txBody>
          <a:bodyPr anchor="t" rtlCol="false" tIns="0" lIns="0" bIns="0" rIns="0">
            <a:spAutoFit/>
          </a:bodyPr>
          <a:lstStyle/>
          <a:p>
            <a:pPr algn="ctr">
              <a:lnSpc>
                <a:spcPts val="4239"/>
              </a:lnSpc>
            </a:pPr>
            <a:r>
              <a:rPr lang="en-US" sz="3028">
                <a:solidFill>
                  <a:srgbClr val="000000"/>
                </a:solidFill>
                <a:latin typeface="Now 1"/>
              </a:rPr>
              <a:t>Growth mind-set through Resilient Intelligent Technologies</a:t>
            </a:r>
          </a:p>
          <a:p>
            <a:pPr algn="ctr">
              <a:lnSpc>
                <a:spcPts val="4239"/>
              </a:lnSpc>
            </a:pPr>
          </a:p>
        </p:txBody>
      </p:sp>
      <p:sp>
        <p:nvSpPr>
          <p:cNvPr name="TextBox 7" id="7"/>
          <p:cNvSpPr txBox="true"/>
          <p:nvPr/>
        </p:nvSpPr>
        <p:spPr>
          <a:xfrm rot="0">
            <a:off x="3407645" y="9524433"/>
            <a:ext cx="11069579" cy="352706"/>
          </a:xfrm>
          <a:prstGeom prst="rect">
            <a:avLst/>
          </a:prstGeom>
        </p:spPr>
        <p:txBody>
          <a:bodyPr anchor="t" rtlCol="false" tIns="0" lIns="0" bIns="0" rIns="0">
            <a:spAutoFit/>
          </a:bodyPr>
          <a:lstStyle/>
          <a:p>
            <a:pPr>
              <a:lnSpc>
                <a:spcPts val="1401"/>
              </a:lnSpc>
              <a:spcBef>
                <a:spcPct val="0"/>
              </a:spcBef>
            </a:pPr>
            <a:r>
              <a:rPr lang="en-US" sz="1000">
                <a:solidFill>
                  <a:srgbClr val="000000"/>
                </a:solidFill>
                <a:latin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DAFyJrVxNoc</dc:identifier>
  <dcterms:modified xsi:type="dcterms:W3CDTF">2011-08-01T06:04:30Z</dcterms:modified>
  <cp:revision>1</cp:revision>
  <dc:title>GRIT - IED</dc:title>
</cp:coreProperties>
</file>