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5"/>
    <p:sldId id="257" r:id="rId36"/>
    <p:sldId id="258" r:id="rId37"/>
    <p:sldId id="259" r:id="rId38"/>
    <p:sldId id="260" r:id="rId39"/>
    <p:sldId id="261" r:id="rId40"/>
    <p:sldId id="262" r:id="rId41"/>
    <p:sldId id="263" r:id="rId4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1" charset="1" panose="00000500000000000000"/>
      <p:regular r:id="rId10"/>
    </p:embeddedFont>
    <p:embeddedFont>
      <p:font typeface="Montserrat 1 Bold" charset="1" panose="00000600000000000000"/>
      <p:regular r:id="rId11"/>
    </p:embeddedFont>
    <p:embeddedFont>
      <p:font typeface="Montserrat 1 Italics" charset="1" panose="00000500000000000000"/>
      <p:regular r:id="rId12"/>
    </p:embeddedFont>
    <p:embeddedFont>
      <p:font typeface="Montserrat 1 Bold Italics" charset="1" panose="00000600000000000000"/>
      <p:regular r:id="rId13"/>
    </p:embeddedFont>
    <p:embeddedFont>
      <p:font typeface="Montserrat 2" charset="1" panose="00000500000000000000"/>
      <p:regular r:id="rId14"/>
    </p:embeddedFont>
    <p:embeddedFont>
      <p:font typeface="Montserrat 2 Bold" charset="1" panose="00000800000000000000"/>
      <p:regular r:id="rId15"/>
    </p:embeddedFont>
    <p:embeddedFont>
      <p:font typeface="Montserrat 2 Italics" charset="1" panose="00000500000000000000"/>
      <p:regular r:id="rId16"/>
    </p:embeddedFont>
    <p:embeddedFont>
      <p:font typeface="Montserrat 2 Bold Italics" charset="1" panose="00000800000000000000"/>
      <p:regular r:id="rId17"/>
    </p:embeddedFont>
    <p:embeddedFont>
      <p:font typeface="Montserrat 2 Thin" charset="1" panose="00000300000000000000"/>
      <p:regular r:id="rId18"/>
    </p:embeddedFont>
    <p:embeddedFont>
      <p:font typeface="Montserrat 2 Thin Italics" charset="1" panose="00000300000000000000"/>
      <p:regular r:id="rId19"/>
    </p:embeddedFont>
    <p:embeddedFont>
      <p:font typeface="Montserrat 2 Extra-Light" charset="1" panose="00000300000000000000"/>
      <p:regular r:id="rId20"/>
    </p:embeddedFont>
    <p:embeddedFont>
      <p:font typeface="Montserrat 2 Extra-Light Italics" charset="1" panose="00000300000000000000"/>
      <p:regular r:id="rId21"/>
    </p:embeddedFont>
    <p:embeddedFont>
      <p:font typeface="Montserrat 2 Light" charset="1" panose="00000400000000000000"/>
      <p:regular r:id="rId22"/>
    </p:embeddedFont>
    <p:embeddedFont>
      <p:font typeface="Montserrat 2 Light Italics" charset="1" panose="00000400000000000000"/>
      <p:regular r:id="rId23"/>
    </p:embeddedFont>
    <p:embeddedFont>
      <p:font typeface="Montserrat 2 Medium" charset="1" panose="00000600000000000000"/>
      <p:regular r:id="rId24"/>
    </p:embeddedFont>
    <p:embeddedFont>
      <p:font typeface="Montserrat 2 Medium Italics" charset="1" panose="00000600000000000000"/>
      <p:regular r:id="rId25"/>
    </p:embeddedFont>
    <p:embeddedFont>
      <p:font typeface="Montserrat 2 Semi-Bold" charset="1" panose="00000700000000000000"/>
      <p:regular r:id="rId26"/>
    </p:embeddedFont>
    <p:embeddedFont>
      <p:font typeface="Montserrat 2 Semi-Bold Italics" charset="1" panose="00000700000000000000"/>
      <p:regular r:id="rId27"/>
    </p:embeddedFont>
    <p:embeddedFont>
      <p:font typeface="Montserrat 2 Ultra-Bold" charset="1" panose="00000900000000000000"/>
      <p:regular r:id="rId28"/>
    </p:embeddedFont>
    <p:embeddedFont>
      <p:font typeface="Montserrat 2 Ultra-Bold Italics" charset="1" panose="00000900000000000000"/>
      <p:regular r:id="rId29"/>
    </p:embeddedFont>
    <p:embeddedFont>
      <p:font typeface="Montserrat 2 Heavy" charset="1" panose="00000A00000000000000"/>
      <p:regular r:id="rId30"/>
    </p:embeddedFont>
    <p:embeddedFont>
      <p:font typeface="Montserrat 2 Heavy Italics" charset="1" panose="00000A00000000000000"/>
      <p:regular r:id="rId31"/>
    </p:embeddedFont>
    <p:embeddedFont>
      <p:font typeface="Futura" charset="1" panose="020B0602020204020303"/>
      <p:regular r:id="rId32"/>
    </p:embeddedFont>
    <p:embeddedFont>
      <p:font typeface="Now" charset="1" panose="00000500000000000000"/>
      <p:regular r:id="rId33"/>
    </p:embeddedFont>
    <p:embeddedFont>
      <p:font typeface="Now Bold" charset="1" panose="000006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slides/slide1.xml" Type="http://schemas.openxmlformats.org/officeDocument/2006/relationships/slide"/><Relationship Id="rId36" Target="slides/slide2.xml" Type="http://schemas.openxmlformats.org/officeDocument/2006/relationships/slide"/><Relationship Id="rId37" Target="slides/slide3.xml" Type="http://schemas.openxmlformats.org/officeDocument/2006/relationships/slide"/><Relationship Id="rId38" Target="slides/slide4.xml" Type="http://schemas.openxmlformats.org/officeDocument/2006/relationships/slide"/><Relationship Id="rId39" Target="slides/slide5.xml" Type="http://schemas.openxmlformats.org/officeDocument/2006/relationships/slide"/><Relationship Id="rId4" Target="theme/theme1.xml" Type="http://schemas.openxmlformats.org/officeDocument/2006/relationships/theme"/><Relationship Id="rId40" Target="slides/slide6.xml" Type="http://schemas.openxmlformats.org/officeDocument/2006/relationships/slide"/><Relationship Id="rId41" Target="slides/slide7.xml" Type="http://schemas.openxmlformats.org/officeDocument/2006/relationships/slide"/><Relationship Id="rId42" Target="slides/slide8.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13.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1.jpeg" Type="http://schemas.openxmlformats.org/officeDocument/2006/relationships/image"/><Relationship Id="rId7" Target="../media/image1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05523" y="3420346"/>
            <a:ext cx="5249208" cy="1848760"/>
          </a:xfrm>
          <a:custGeom>
            <a:avLst/>
            <a:gdLst/>
            <a:ahLst/>
            <a:cxnLst/>
            <a:rect r="r" b="b" t="t" l="l"/>
            <a:pathLst>
              <a:path h="1848760" w="5249208">
                <a:moveTo>
                  <a:pt x="0" y="0"/>
                </a:moveTo>
                <a:lnTo>
                  <a:pt x="5249207" y="0"/>
                </a:lnTo>
                <a:lnTo>
                  <a:pt x="5249207" y="1848759"/>
                </a:lnTo>
                <a:lnTo>
                  <a:pt x="0" y="1848759"/>
                </a:lnTo>
                <a:lnTo>
                  <a:pt x="0" y="0"/>
                </a:lnTo>
                <a:close/>
              </a:path>
            </a:pathLst>
          </a:custGeom>
          <a:blipFill>
            <a:blip r:embed="rId2"/>
            <a:stretch>
              <a:fillRect l="-8767" t="-121841" r="-8767" b="-249848"/>
            </a:stretch>
          </a:blipFill>
        </p:spPr>
      </p:sp>
      <p:sp>
        <p:nvSpPr>
          <p:cNvPr name="Freeform 3" id="3"/>
          <p:cNvSpPr/>
          <p:nvPr/>
        </p:nvSpPr>
        <p:spPr>
          <a:xfrm flipH="false" flipV="false" rot="0">
            <a:off x="13821705" y="2128675"/>
            <a:ext cx="8196442" cy="10906042"/>
          </a:xfrm>
          <a:custGeom>
            <a:avLst/>
            <a:gdLst/>
            <a:ahLst/>
            <a:cxnLst/>
            <a:rect r="r" b="b" t="t" l="l"/>
            <a:pathLst>
              <a:path h="10906042" w="8196442">
                <a:moveTo>
                  <a:pt x="0" y="0"/>
                </a:moveTo>
                <a:lnTo>
                  <a:pt x="8196442" y="0"/>
                </a:lnTo>
                <a:lnTo>
                  <a:pt x="8196442" y="10906043"/>
                </a:lnTo>
                <a:lnTo>
                  <a:pt x="0" y="10906043"/>
                </a:lnTo>
                <a:lnTo>
                  <a:pt x="0" y="0"/>
                </a:lnTo>
                <a:close/>
              </a:path>
            </a:pathLst>
          </a:custGeom>
          <a:blipFill>
            <a:blip r:embed="rId3">
              <a:alphaModFix amt="72000"/>
            </a:blip>
            <a:stretch>
              <a:fillRect l="-79835" t="-64659" r="-385437" b="-74307"/>
            </a:stretch>
          </a:blipFill>
        </p:spPr>
      </p:sp>
      <p:sp>
        <p:nvSpPr>
          <p:cNvPr name="Freeform 4" id="4"/>
          <p:cNvSpPr/>
          <p:nvPr/>
        </p:nvSpPr>
        <p:spPr>
          <a:xfrm flipH="false" flipV="false" rot="10586210">
            <a:off x="-943663" y="-1902174"/>
            <a:ext cx="4405399" cy="5861747"/>
          </a:xfrm>
          <a:custGeom>
            <a:avLst/>
            <a:gdLst/>
            <a:ahLst/>
            <a:cxnLst/>
            <a:rect r="r" b="b" t="t" l="l"/>
            <a:pathLst>
              <a:path h="5861747" w="4405399">
                <a:moveTo>
                  <a:pt x="0" y="0"/>
                </a:moveTo>
                <a:lnTo>
                  <a:pt x="4405400" y="0"/>
                </a:lnTo>
                <a:lnTo>
                  <a:pt x="4405400" y="5861748"/>
                </a:lnTo>
                <a:lnTo>
                  <a:pt x="0" y="5861748"/>
                </a:lnTo>
                <a:lnTo>
                  <a:pt x="0" y="0"/>
                </a:lnTo>
                <a:close/>
              </a:path>
            </a:pathLst>
          </a:custGeom>
          <a:blipFill>
            <a:blip r:embed="rId3">
              <a:alphaModFix amt="75000"/>
            </a:blip>
            <a:stretch>
              <a:fillRect l="-79835" t="-64659" r="-385437" b="-74307"/>
            </a:stretch>
          </a:blipFill>
        </p:spPr>
      </p:sp>
      <p:sp>
        <p:nvSpPr>
          <p:cNvPr name="Freeform 5" id="5"/>
          <p:cNvSpPr/>
          <p:nvPr/>
        </p:nvSpPr>
        <p:spPr>
          <a:xfrm flipH="false" flipV="false" rot="0">
            <a:off x="1028700" y="9451172"/>
            <a:ext cx="2132963" cy="476362"/>
          </a:xfrm>
          <a:custGeom>
            <a:avLst/>
            <a:gdLst/>
            <a:ahLst/>
            <a:cxnLst/>
            <a:rect r="r" b="b" t="t" l="l"/>
            <a:pathLst>
              <a:path h="476362" w="2132963">
                <a:moveTo>
                  <a:pt x="0" y="0"/>
                </a:moveTo>
                <a:lnTo>
                  <a:pt x="2132963" y="0"/>
                </a:lnTo>
                <a:lnTo>
                  <a:pt x="2132963" y="476361"/>
                </a:lnTo>
                <a:lnTo>
                  <a:pt x="0" y="476361"/>
                </a:lnTo>
                <a:lnTo>
                  <a:pt x="0" y="0"/>
                </a:lnTo>
                <a:close/>
              </a:path>
            </a:pathLst>
          </a:custGeom>
          <a:blipFill>
            <a:blip r:embed="rId4"/>
            <a:stretch>
              <a:fillRect l="0" t="0" r="0" b="0"/>
            </a:stretch>
          </a:blipFill>
        </p:spPr>
      </p:sp>
      <p:sp>
        <p:nvSpPr>
          <p:cNvPr name="TextBox 6" id="6"/>
          <p:cNvSpPr txBox="true"/>
          <p:nvPr/>
        </p:nvSpPr>
        <p:spPr>
          <a:xfrm rot="0">
            <a:off x="6266481" y="5467359"/>
            <a:ext cx="5088250" cy="2114337"/>
          </a:xfrm>
          <a:prstGeom prst="rect">
            <a:avLst/>
          </a:prstGeom>
        </p:spPr>
        <p:txBody>
          <a:bodyPr anchor="t" rtlCol="false" tIns="0" lIns="0" bIns="0" rIns="0">
            <a:spAutoFit/>
          </a:bodyPr>
          <a:lstStyle/>
          <a:p>
            <a:pPr algn="ctr">
              <a:lnSpc>
                <a:spcPts val="4239"/>
              </a:lnSpc>
            </a:pPr>
            <a:r>
              <a:rPr lang="en-US" sz="3028">
                <a:solidFill>
                  <a:srgbClr val="000000"/>
                </a:solidFill>
                <a:latin typeface="Now"/>
              </a:rPr>
              <a:t>Growth mind-set through Resilient Intelligent Technologies</a:t>
            </a:r>
          </a:p>
          <a:p>
            <a:pPr algn="ctr">
              <a:lnSpc>
                <a:spcPts val="4239"/>
              </a:lnSpc>
            </a:pPr>
          </a:p>
        </p:txBody>
      </p:sp>
      <p:sp>
        <p:nvSpPr>
          <p:cNvPr name="TextBox 7" id="7"/>
          <p:cNvSpPr txBox="true"/>
          <p:nvPr/>
        </p:nvSpPr>
        <p:spPr>
          <a:xfrm rot="0">
            <a:off x="3407645" y="9524433"/>
            <a:ext cx="11069579" cy="352706"/>
          </a:xfrm>
          <a:prstGeom prst="rect">
            <a:avLst/>
          </a:prstGeom>
        </p:spPr>
        <p:txBody>
          <a:bodyPr anchor="t" rtlCol="false" tIns="0" lIns="0" bIns="0" rIns="0">
            <a:spAutoFit/>
          </a:bodyPr>
          <a:lstStyle/>
          <a:p>
            <a:pPr>
              <a:lnSpc>
                <a:spcPts val="1401"/>
              </a:lnSpc>
              <a:spcBef>
                <a:spcPct val="0"/>
              </a:spcBef>
            </a:pPr>
            <a:r>
              <a:rPr lang="en-US" sz="1000">
                <a:solidFill>
                  <a:srgbClr val="000000"/>
                </a:solidFill>
                <a:latin typeface="Montserrat 1"/>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915" t="-54538" r="-2436" b="-39864"/>
            </a:stretch>
          </a:blipFill>
        </p:spPr>
      </p:sp>
      <p:sp>
        <p:nvSpPr>
          <p:cNvPr name="TextBox 3" id="3"/>
          <p:cNvSpPr txBox="true"/>
          <p:nvPr/>
        </p:nvSpPr>
        <p:spPr>
          <a:xfrm rot="0">
            <a:off x="1818679" y="3862387"/>
            <a:ext cx="14650643" cy="1704843"/>
          </a:xfrm>
          <a:prstGeom prst="rect">
            <a:avLst/>
          </a:prstGeom>
        </p:spPr>
        <p:txBody>
          <a:bodyPr anchor="t" rtlCol="false" tIns="0" lIns="0" bIns="0" rIns="0">
            <a:spAutoFit/>
          </a:bodyPr>
          <a:lstStyle/>
          <a:p>
            <a:pPr algn="ctr">
              <a:lnSpc>
                <a:spcPts val="6720"/>
              </a:lnSpc>
            </a:pPr>
            <a:r>
              <a:rPr lang="en-US" sz="5600">
                <a:solidFill>
                  <a:srgbClr val="1D1D1B"/>
                </a:solidFill>
                <a:latin typeface="Futura Bold"/>
              </a:rPr>
              <a:t>High development</a:t>
            </a:r>
          </a:p>
          <a:p>
            <a:pPr algn="ctr" marL="0" indent="0" lvl="0">
              <a:lnSpc>
                <a:spcPts val="6720"/>
              </a:lnSpc>
              <a:spcBef>
                <a:spcPct val="0"/>
              </a:spcBef>
            </a:pPr>
            <a:r>
              <a:rPr lang="en-US" sz="5600">
                <a:solidFill>
                  <a:srgbClr val="1D1D1B"/>
                </a:solidFill>
                <a:latin typeface="Futura Bold"/>
              </a:rPr>
              <a:t>of teaching programs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0195" y="-144000"/>
            <a:ext cx="9147805" cy="10863000"/>
            <a:chOff x="0" y="0"/>
            <a:chExt cx="2409298" cy="2861037"/>
          </a:xfrm>
        </p:grpSpPr>
        <p:sp>
          <p:nvSpPr>
            <p:cNvPr name="Freeform 3" id="3"/>
            <p:cNvSpPr/>
            <p:nvPr/>
          </p:nvSpPr>
          <p:spPr>
            <a:xfrm flipH="false" flipV="false" rot="0">
              <a:off x="0" y="0"/>
              <a:ext cx="2409298" cy="2861037"/>
            </a:xfrm>
            <a:custGeom>
              <a:avLst/>
              <a:gdLst/>
              <a:ahLst/>
              <a:cxnLst/>
              <a:rect r="r" b="b" t="t" l="l"/>
              <a:pathLst>
                <a:path h="2861037" w="2409298">
                  <a:moveTo>
                    <a:pt x="0" y="0"/>
                  </a:moveTo>
                  <a:lnTo>
                    <a:pt x="2409298" y="0"/>
                  </a:lnTo>
                  <a:lnTo>
                    <a:pt x="2409298" y="2861037"/>
                  </a:lnTo>
                  <a:lnTo>
                    <a:pt x="0" y="2861037"/>
                  </a:lnTo>
                  <a:close/>
                </a:path>
              </a:pathLst>
            </a:custGeom>
            <a:gradFill rotWithShape="true">
              <a:gsLst>
                <a:gs pos="0">
                  <a:srgbClr val="F06E88">
                    <a:alpha val="100000"/>
                  </a:srgbClr>
                </a:gs>
                <a:gs pos="100000">
                  <a:srgbClr val="FBE151">
                    <a:alpha val="100000"/>
                  </a:srgbClr>
                </a:gs>
              </a:gsLst>
              <a:lin ang="5400000"/>
            </a:gradFill>
            <a:ln cap="sq">
              <a:noFill/>
              <a:prstDash val="solid"/>
              <a:miter/>
            </a:ln>
          </p:spPr>
        </p:sp>
        <p:sp>
          <p:nvSpPr>
            <p:cNvPr name="TextBox 4" id="4"/>
            <p:cNvSpPr txBox="true"/>
            <p:nvPr/>
          </p:nvSpPr>
          <p:spPr>
            <a:xfrm>
              <a:off x="0" y="-38100"/>
              <a:ext cx="2409298" cy="2899137"/>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140195" y="2281476"/>
            <a:ext cx="9284195" cy="5724047"/>
          </a:xfrm>
          <a:custGeom>
            <a:avLst/>
            <a:gdLst/>
            <a:ahLst/>
            <a:cxnLst/>
            <a:rect r="r" b="b" t="t" l="l"/>
            <a:pathLst>
              <a:path h="5724047" w="9284195">
                <a:moveTo>
                  <a:pt x="0" y="0"/>
                </a:moveTo>
                <a:lnTo>
                  <a:pt x="9284195" y="0"/>
                </a:lnTo>
                <a:lnTo>
                  <a:pt x="9284195" y="5724048"/>
                </a:lnTo>
                <a:lnTo>
                  <a:pt x="0" y="5724048"/>
                </a:lnTo>
                <a:lnTo>
                  <a:pt x="0" y="0"/>
                </a:lnTo>
                <a:close/>
              </a:path>
            </a:pathLst>
          </a:custGeom>
          <a:blipFill>
            <a:blip r:embed="rId2"/>
            <a:stretch>
              <a:fillRect l="0" t="0" r="0" b="-8063"/>
            </a:stretch>
          </a:blipFill>
          <a:ln cap="sq">
            <a:noFill/>
            <a:prstDash val="solid"/>
            <a:miter/>
          </a:ln>
        </p:spPr>
      </p:sp>
      <p:sp>
        <p:nvSpPr>
          <p:cNvPr name="TextBox 6" id="6"/>
          <p:cNvSpPr txBox="true"/>
          <p:nvPr/>
        </p:nvSpPr>
        <p:spPr>
          <a:xfrm rot="0">
            <a:off x="9901011" y="3524821"/>
            <a:ext cx="7809234" cy="5733479"/>
          </a:xfrm>
          <a:prstGeom prst="rect">
            <a:avLst/>
          </a:prstGeom>
        </p:spPr>
        <p:txBody>
          <a:bodyPr anchor="t" rtlCol="false" tIns="0" lIns="0" bIns="0" rIns="0">
            <a:spAutoFit/>
          </a:bodyPr>
          <a:lstStyle/>
          <a:p>
            <a:pPr algn="l" marL="0" indent="0" lvl="0">
              <a:lnSpc>
                <a:spcPts val="4147"/>
              </a:lnSpc>
              <a:spcBef>
                <a:spcPct val="0"/>
              </a:spcBef>
            </a:pPr>
            <a:r>
              <a:rPr lang="en-US" sz="2764">
                <a:solidFill>
                  <a:srgbClr val="000000"/>
                </a:solidFill>
                <a:latin typeface="Now"/>
              </a:rPr>
              <a:t>With the aim of fostering more inclusive Higher Education, EU strategies foster the promotion of initiatives that adapt organisational and learning processes to the needs of all learners and that promote information and accompaniment programmes, including individualised mentoring and guidance, both during Higher Education and at earlier educational stages to ensure academic success and impactful and sustainable careers.</a:t>
            </a:r>
          </a:p>
        </p:txBody>
      </p:sp>
      <p:sp>
        <p:nvSpPr>
          <p:cNvPr name="TextBox 7" id="7"/>
          <p:cNvSpPr txBox="true"/>
          <p:nvPr/>
        </p:nvSpPr>
        <p:spPr>
          <a:xfrm rot="0">
            <a:off x="9901011" y="1019175"/>
            <a:ext cx="7938947" cy="1762125"/>
          </a:xfrm>
          <a:prstGeom prst="rect">
            <a:avLst/>
          </a:prstGeom>
        </p:spPr>
        <p:txBody>
          <a:bodyPr anchor="t" rtlCol="false" tIns="0" lIns="0" bIns="0" rIns="0">
            <a:spAutoFit/>
          </a:bodyPr>
          <a:lstStyle/>
          <a:p>
            <a:pPr algn="l" marL="0" indent="0" lvl="0">
              <a:lnSpc>
                <a:spcPts val="6960"/>
              </a:lnSpc>
              <a:spcBef>
                <a:spcPct val="0"/>
              </a:spcBef>
            </a:pPr>
            <a:r>
              <a:rPr lang="en-US" sz="5800">
                <a:solidFill>
                  <a:srgbClr val="000000"/>
                </a:solidFill>
                <a:latin typeface="Futura"/>
              </a:rPr>
              <a:t>The need of increasing people studying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805" y="-199749"/>
            <a:ext cx="9147805" cy="11006098"/>
            <a:chOff x="0" y="0"/>
            <a:chExt cx="2409298" cy="2898725"/>
          </a:xfrm>
        </p:grpSpPr>
        <p:sp>
          <p:nvSpPr>
            <p:cNvPr name="Freeform 3" id="3"/>
            <p:cNvSpPr/>
            <p:nvPr/>
          </p:nvSpPr>
          <p:spPr>
            <a:xfrm flipH="false" flipV="false" rot="0">
              <a:off x="0" y="0"/>
              <a:ext cx="2409298" cy="2898725"/>
            </a:xfrm>
            <a:custGeom>
              <a:avLst/>
              <a:gdLst/>
              <a:ahLst/>
              <a:cxnLst/>
              <a:rect r="r" b="b" t="t" l="l"/>
              <a:pathLst>
                <a:path h="2898725" w="2409298">
                  <a:moveTo>
                    <a:pt x="0" y="0"/>
                  </a:moveTo>
                  <a:lnTo>
                    <a:pt x="2409298" y="0"/>
                  </a:lnTo>
                  <a:lnTo>
                    <a:pt x="2409298" y="2898725"/>
                  </a:lnTo>
                  <a:lnTo>
                    <a:pt x="0" y="2898725"/>
                  </a:lnTo>
                  <a:close/>
                </a:path>
              </a:pathLst>
            </a:custGeom>
            <a:gradFill rotWithShape="true">
              <a:gsLst>
                <a:gs pos="0">
                  <a:srgbClr val="F06E88">
                    <a:alpha val="100000"/>
                  </a:srgbClr>
                </a:gs>
                <a:gs pos="100000">
                  <a:srgbClr val="FBE151">
                    <a:alpha val="100000"/>
                  </a:srgbClr>
                </a:gs>
              </a:gsLst>
              <a:lin ang="5400000"/>
            </a:gradFill>
            <a:ln cap="sq">
              <a:noFill/>
              <a:prstDash val="solid"/>
              <a:miter/>
            </a:ln>
          </p:spPr>
        </p:sp>
        <p:sp>
          <p:nvSpPr>
            <p:cNvPr name="TextBox 4" id="4"/>
            <p:cNvSpPr txBox="true"/>
            <p:nvPr/>
          </p:nvSpPr>
          <p:spPr>
            <a:xfrm>
              <a:off x="0" y="-38100"/>
              <a:ext cx="2409298" cy="2936825"/>
            </a:xfrm>
            <a:prstGeom prst="rect">
              <a:avLst/>
            </a:prstGeom>
          </p:spPr>
          <p:txBody>
            <a:bodyPr anchor="ctr" rtlCol="false" tIns="50800" lIns="50800" bIns="50800" rIns="50800"/>
            <a:lstStyle/>
            <a:p>
              <a:pPr algn="ctr">
                <a:lnSpc>
                  <a:spcPts val="3359"/>
                </a:lnSpc>
              </a:pPr>
            </a:p>
          </p:txBody>
        </p:sp>
      </p:grpSp>
      <p:grpSp>
        <p:nvGrpSpPr>
          <p:cNvPr name="Group 5" id="5"/>
          <p:cNvGrpSpPr>
            <a:grpSpLocks noChangeAspect="true"/>
          </p:cNvGrpSpPr>
          <p:nvPr/>
        </p:nvGrpSpPr>
        <p:grpSpPr>
          <a:xfrm rot="0">
            <a:off x="-3805" y="5583090"/>
            <a:ext cx="9144000" cy="4796942"/>
            <a:chOff x="0" y="0"/>
            <a:chExt cx="6350000" cy="3331210"/>
          </a:xfrm>
        </p:grpSpPr>
        <p:sp>
          <p:nvSpPr>
            <p:cNvPr name="Freeform 6" id="6"/>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l="0" t="-13619" r="0" b="-13619"/>
              </a:stretch>
            </a:blipFill>
          </p:spPr>
        </p:sp>
      </p:grpSp>
      <p:sp>
        <p:nvSpPr>
          <p:cNvPr name="TextBox 7" id="7"/>
          <p:cNvSpPr txBox="true"/>
          <p:nvPr/>
        </p:nvSpPr>
        <p:spPr>
          <a:xfrm rot="0">
            <a:off x="9855210" y="405098"/>
            <a:ext cx="7404090" cy="9400604"/>
          </a:xfrm>
          <a:prstGeom prst="rect">
            <a:avLst/>
          </a:prstGeom>
        </p:spPr>
        <p:txBody>
          <a:bodyPr anchor="t" rtlCol="false" tIns="0" lIns="0" bIns="0" rIns="0">
            <a:spAutoFit/>
          </a:bodyPr>
          <a:lstStyle/>
          <a:p>
            <a:pPr>
              <a:lnSpc>
                <a:spcPts val="4147"/>
              </a:lnSpc>
            </a:pPr>
            <a:r>
              <a:rPr lang="en-US" sz="2764">
                <a:solidFill>
                  <a:srgbClr val="000000"/>
                </a:solidFill>
                <a:latin typeface="Now"/>
              </a:rPr>
              <a:t>The concept of career management refers to the intentional management of work,</a:t>
            </a:r>
            <a:r>
              <a:rPr lang="en-US" sz="2764">
                <a:solidFill>
                  <a:srgbClr val="FFFFFF"/>
                </a:solidFill>
                <a:latin typeface="Now"/>
              </a:rPr>
              <a:t> </a:t>
            </a:r>
            <a:r>
              <a:rPr lang="en-US" sz="2764">
                <a:solidFill>
                  <a:srgbClr val="000000"/>
                </a:solidFill>
                <a:latin typeface="Now"/>
              </a:rPr>
              <a:t>learning and other aspects of life by each person, through reflective, evaluative and decision-making processes </a:t>
            </a:r>
          </a:p>
          <a:p>
            <a:pPr>
              <a:lnSpc>
                <a:spcPts val="4147"/>
              </a:lnSpc>
            </a:pPr>
            <a:r>
              <a:rPr lang="en-US" sz="2764">
                <a:solidFill>
                  <a:srgbClr val="000000"/>
                </a:solidFill>
                <a:latin typeface="Now"/>
              </a:rPr>
              <a:t>(Haines, Scott, &amp; Lincoln, 2003; Watts, 2006). </a:t>
            </a:r>
          </a:p>
          <a:p>
            <a:pPr>
              <a:lnSpc>
                <a:spcPts val="4147"/>
              </a:lnSpc>
            </a:pPr>
          </a:p>
          <a:p>
            <a:pPr>
              <a:lnSpc>
                <a:spcPts val="4147"/>
              </a:lnSpc>
            </a:pPr>
            <a:r>
              <a:rPr lang="en-US" sz="2764">
                <a:solidFill>
                  <a:srgbClr val="000000"/>
                </a:solidFill>
                <a:latin typeface="Now"/>
              </a:rPr>
              <a:t>In this definition «Career is lifelong progression in learning and work. Learning is about education, but also about training, and informal learning. </a:t>
            </a:r>
          </a:p>
          <a:p>
            <a:pPr>
              <a:lnSpc>
                <a:spcPts val="4147"/>
              </a:lnSpc>
            </a:pPr>
            <a:r>
              <a:rPr lang="en-US" sz="2764">
                <a:solidFill>
                  <a:srgbClr val="000000"/>
                </a:solidFill>
                <a:latin typeface="Now"/>
              </a:rPr>
              <a:t>Work includes paid employment, but also about self-employment, and unpaid work within households and communities. Progression can be lateral as well as vertical» </a:t>
            </a:r>
          </a:p>
          <a:p>
            <a:pPr algn="l" marL="0" indent="0" lvl="0">
              <a:lnSpc>
                <a:spcPts val="4147"/>
              </a:lnSpc>
              <a:spcBef>
                <a:spcPct val="0"/>
              </a:spcBef>
            </a:pPr>
            <a:r>
              <a:rPr lang="en-US" sz="2764">
                <a:solidFill>
                  <a:srgbClr val="000000"/>
                </a:solidFill>
                <a:latin typeface="Now"/>
              </a:rPr>
              <a:t>(Watts, 1996).</a:t>
            </a:r>
          </a:p>
        </p:txBody>
      </p:sp>
      <p:sp>
        <p:nvSpPr>
          <p:cNvPr name="TextBox 8" id="8"/>
          <p:cNvSpPr txBox="true"/>
          <p:nvPr/>
        </p:nvSpPr>
        <p:spPr>
          <a:xfrm rot="0">
            <a:off x="639529" y="1078742"/>
            <a:ext cx="7397275" cy="2638425"/>
          </a:xfrm>
          <a:prstGeom prst="rect">
            <a:avLst/>
          </a:prstGeom>
        </p:spPr>
        <p:txBody>
          <a:bodyPr anchor="t" rtlCol="false" tIns="0" lIns="0" bIns="0" rIns="0">
            <a:spAutoFit/>
          </a:bodyPr>
          <a:lstStyle/>
          <a:p>
            <a:pPr>
              <a:lnSpc>
                <a:spcPts val="6959"/>
              </a:lnSpc>
            </a:pPr>
            <a:r>
              <a:rPr lang="en-US" sz="5799">
                <a:solidFill>
                  <a:srgbClr val="000000"/>
                </a:solidFill>
                <a:latin typeface="Futura"/>
              </a:rPr>
              <a:t>The challenge of </a:t>
            </a:r>
          </a:p>
          <a:p>
            <a:pPr>
              <a:lnSpc>
                <a:spcPts val="6959"/>
              </a:lnSpc>
            </a:pPr>
            <a:r>
              <a:rPr lang="en-US" sz="5799">
                <a:solidFill>
                  <a:srgbClr val="000000"/>
                </a:solidFill>
                <a:latin typeface="Futura"/>
              </a:rPr>
              <a:t>improving </a:t>
            </a:r>
          </a:p>
          <a:p>
            <a:pPr algn="l" marL="0" indent="0" lvl="0">
              <a:lnSpc>
                <a:spcPts val="6959"/>
              </a:lnSpc>
              <a:spcBef>
                <a:spcPct val="0"/>
              </a:spcBef>
            </a:pPr>
            <a:r>
              <a:rPr lang="en-US" sz="5799">
                <a:solidFill>
                  <a:srgbClr val="000000"/>
                </a:solidFill>
                <a:latin typeface="Futura"/>
              </a:rPr>
              <a:t>career management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713553" y="-219724"/>
            <a:ext cx="10574447" cy="5547355"/>
            <a:chOff x="0" y="0"/>
            <a:chExt cx="6350000" cy="3331210"/>
          </a:xfrm>
        </p:grpSpPr>
        <p:sp>
          <p:nvSpPr>
            <p:cNvPr name="Freeform 3" id="3"/>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l="0" t="-13500" r="0" b="-13500"/>
              </a:stretch>
            </a:blipFill>
          </p:spPr>
        </p:sp>
      </p:grpSp>
      <p:grpSp>
        <p:nvGrpSpPr>
          <p:cNvPr name="Group 4" id="4"/>
          <p:cNvGrpSpPr/>
          <p:nvPr/>
        </p:nvGrpSpPr>
        <p:grpSpPr>
          <a:xfrm rot="0">
            <a:off x="0" y="-219724"/>
            <a:ext cx="9147805" cy="11006098"/>
            <a:chOff x="0" y="0"/>
            <a:chExt cx="2409298" cy="2898725"/>
          </a:xfrm>
        </p:grpSpPr>
        <p:sp>
          <p:nvSpPr>
            <p:cNvPr name="Freeform 5" id="5"/>
            <p:cNvSpPr/>
            <p:nvPr/>
          </p:nvSpPr>
          <p:spPr>
            <a:xfrm flipH="false" flipV="false" rot="0">
              <a:off x="0" y="0"/>
              <a:ext cx="2409298" cy="2898725"/>
            </a:xfrm>
            <a:custGeom>
              <a:avLst/>
              <a:gdLst/>
              <a:ahLst/>
              <a:cxnLst/>
              <a:rect r="r" b="b" t="t" l="l"/>
              <a:pathLst>
                <a:path h="2898725" w="2409298">
                  <a:moveTo>
                    <a:pt x="0" y="0"/>
                  </a:moveTo>
                  <a:lnTo>
                    <a:pt x="2409298" y="0"/>
                  </a:lnTo>
                  <a:lnTo>
                    <a:pt x="2409298" y="2898725"/>
                  </a:lnTo>
                  <a:lnTo>
                    <a:pt x="0" y="2898725"/>
                  </a:lnTo>
                  <a:close/>
                </a:path>
              </a:pathLst>
            </a:custGeom>
            <a:gradFill rotWithShape="true">
              <a:gsLst>
                <a:gs pos="0">
                  <a:srgbClr val="F06E88">
                    <a:alpha val="100000"/>
                  </a:srgbClr>
                </a:gs>
                <a:gs pos="100000">
                  <a:srgbClr val="FBE151">
                    <a:alpha val="100000"/>
                  </a:srgbClr>
                </a:gs>
              </a:gsLst>
              <a:lin ang="5400000"/>
            </a:gradFill>
            <a:ln cap="sq">
              <a:noFill/>
              <a:prstDash val="solid"/>
              <a:miter/>
            </a:ln>
          </p:spPr>
        </p:sp>
        <p:sp>
          <p:nvSpPr>
            <p:cNvPr name="TextBox 6" id="6"/>
            <p:cNvSpPr txBox="true"/>
            <p:nvPr/>
          </p:nvSpPr>
          <p:spPr>
            <a:xfrm>
              <a:off x="0" y="-38100"/>
              <a:ext cx="2409298" cy="2936825"/>
            </a:xfrm>
            <a:prstGeom prst="rect">
              <a:avLst/>
            </a:prstGeom>
          </p:spPr>
          <p:txBody>
            <a:bodyPr anchor="ctr" rtlCol="false" tIns="50800" lIns="50800" bIns="50800" rIns="50800"/>
            <a:lstStyle/>
            <a:p>
              <a:pPr algn="ctr">
                <a:lnSpc>
                  <a:spcPts val="3359"/>
                </a:lnSpc>
              </a:pPr>
            </a:p>
          </p:txBody>
        </p:sp>
      </p:grpSp>
      <p:sp>
        <p:nvSpPr>
          <p:cNvPr name="TextBox 7" id="7"/>
          <p:cNvSpPr txBox="true"/>
          <p:nvPr/>
        </p:nvSpPr>
        <p:spPr>
          <a:xfrm rot="0">
            <a:off x="9504566" y="6280301"/>
            <a:ext cx="8595772" cy="2638425"/>
          </a:xfrm>
          <a:prstGeom prst="rect">
            <a:avLst/>
          </a:prstGeom>
        </p:spPr>
        <p:txBody>
          <a:bodyPr anchor="t" rtlCol="false" tIns="0" lIns="0" bIns="0" rIns="0">
            <a:spAutoFit/>
          </a:bodyPr>
          <a:lstStyle/>
          <a:p>
            <a:pPr algn="l" marL="0" indent="0" lvl="0">
              <a:lnSpc>
                <a:spcPts val="6959"/>
              </a:lnSpc>
              <a:spcBef>
                <a:spcPct val="0"/>
              </a:spcBef>
            </a:pPr>
            <a:r>
              <a:rPr lang="en-US" sz="5799">
                <a:solidFill>
                  <a:srgbClr val="000000"/>
                </a:solidFill>
                <a:latin typeface="Futura"/>
              </a:rPr>
              <a:t>Supporting students for academic success and active engagement</a:t>
            </a:r>
          </a:p>
        </p:txBody>
      </p:sp>
      <p:sp>
        <p:nvSpPr>
          <p:cNvPr name="TextBox 8" id="8"/>
          <p:cNvSpPr txBox="true"/>
          <p:nvPr/>
        </p:nvSpPr>
        <p:spPr>
          <a:xfrm rot="0">
            <a:off x="871857" y="3208604"/>
            <a:ext cx="7404090" cy="4161854"/>
          </a:xfrm>
          <a:prstGeom prst="rect">
            <a:avLst/>
          </a:prstGeom>
        </p:spPr>
        <p:txBody>
          <a:bodyPr anchor="t" rtlCol="false" tIns="0" lIns="0" bIns="0" rIns="0">
            <a:spAutoFit/>
          </a:bodyPr>
          <a:lstStyle/>
          <a:p>
            <a:pPr algn="l" marL="0" indent="0" lvl="0">
              <a:lnSpc>
                <a:spcPts val="4147"/>
              </a:lnSpc>
              <a:spcBef>
                <a:spcPct val="0"/>
              </a:spcBef>
            </a:pPr>
            <a:r>
              <a:rPr lang="en-US" sz="2764">
                <a:solidFill>
                  <a:srgbClr val="000000"/>
                </a:solidFill>
                <a:latin typeface="Now"/>
              </a:rPr>
              <a:t>Universities are working to develop and improve teaching programs and implement new didactic approaches to empower students to address new societal challenges. The following sections present powerful methodologies to make the learning experience meaningful and “change maker”.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41607" y="2129475"/>
            <a:ext cx="10574447" cy="5547355"/>
            <a:chOff x="0" y="0"/>
            <a:chExt cx="6350000" cy="3331210"/>
          </a:xfrm>
        </p:grpSpPr>
        <p:sp>
          <p:nvSpPr>
            <p:cNvPr name="Freeform 3" id="3"/>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l="0" t="-12666" r="0" b="-12666"/>
              </a:stretch>
            </a:blipFill>
          </p:spPr>
        </p:sp>
      </p:grpSp>
      <p:grpSp>
        <p:nvGrpSpPr>
          <p:cNvPr name="Group 4" id="4"/>
          <p:cNvGrpSpPr/>
          <p:nvPr/>
        </p:nvGrpSpPr>
        <p:grpSpPr>
          <a:xfrm rot="0">
            <a:off x="9532840" y="0"/>
            <a:ext cx="9147805" cy="11006098"/>
            <a:chOff x="0" y="0"/>
            <a:chExt cx="2409298" cy="2898725"/>
          </a:xfrm>
        </p:grpSpPr>
        <p:sp>
          <p:nvSpPr>
            <p:cNvPr name="Freeform 5" id="5"/>
            <p:cNvSpPr/>
            <p:nvPr/>
          </p:nvSpPr>
          <p:spPr>
            <a:xfrm flipH="false" flipV="false" rot="0">
              <a:off x="0" y="0"/>
              <a:ext cx="2409298" cy="2898725"/>
            </a:xfrm>
            <a:custGeom>
              <a:avLst/>
              <a:gdLst/>
              <a:ahLst/>
              <a:cxnLst/>
              <a:rect r="r" b="b" t="t" l="l"/>
              <a:pathLst>
                <a:path h="2898725" w="2409298">
                  <a:moveTo>
                    <a:pt x="0" y="0"/>
                  </a:moveTo>
                  <a:lnTo>
                    <a:pt x="2409298" y="0"/>
                  </a:lnTo>
                  <a:lnTo>
                    <a:pt x="2409298" y="2898725"/>
                  </a:lnTo>
                  <a:lnTo>
                    <a:pt x="0" y="2898725"/>
                  </a:lnTo>
                  <a:close/>
                </a:path>
              </a:pathLst>
            </a:custGeom>
            <a:gradFill rotWithShape="true">
              <a:gsLst>
                <a:gs pos="0">
                  <a:srgbClr val="F06E88">
                    <a:alpha val="100000"/>
                  </a:srgbClr>
                </a:gs>
                <a:gs pos="100000">
                  <a:srgbClr val="FBE151">
                    <a:alpha val="100000"/>
                  </a:srgbClr>
                </a:gs>
              </a:gsLst>
              <a:lin ang="5400000"/>
            </a:gradFill>
            <a:ln cap="sq">
              <a:noFill/>
              <a:prstDash val="solid"/>
              <a:miter/>
            </a:ln>
          </p:spPr>
        </p:sp>
        <p:sp>
          <p:nvSpPr>
            <p:cNvPr name="TextBox 6" id="6"/>
            <p:cNvSpPr txBox="true"/>
            <p:nvPr/>
          </p:nvSpPr>
          <p:spPr>
            <a:xfrm>
              <a:off x="0" y="-38100"/>
              <a:ext cx="2409298" cy="2936825"/>
            </a:xfrm>
            <a:prstGeom prst="rect">
              <a:avLst/>
            </a:prstGeom>
          </p:spPr>
          <p:txBody>
            <a:bodyPr anchor="ctr" rtlCol="false" tIns="50800" lIns="50800" bIns="50800" rIns="50800"/>
            <a:lstStyle/>
            <a:p>
              <a:pPr algn="ctr">
                <a:lnSpc>
                  <a:spcPts val="3359"/>
                </a:lnSpc>
              </a:pPr>
            </a:p>
          </p:txBody>
        </p:sp>
      </p:grpSp>
      <p:grpSp>
        <p:nvGrpSpPr>
          <p:cNvPr name="Group 7" id="7"/>
          <p:cNvGrpSpPr>
            <a:grpSpLocks noChangeAspect="true"/>
          </p:cNvGrpSpPr>
          <p:nvPr/>
        </p:nvGrpSpPr>
        <p:grpSpPr>
          <a:xfrm rot="0">
            <a:off x="9990509" y="1028700"/>
            <a:ext cx="1210613" cy="1210608"/>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t="0" r="-24906" b="0"/>
              </a:stretch>
            </a:blipFill>
          </p:spPr>
        </p:sp>
      </p:grpSp>
      <p:sp>
        <p:nvSpPr>
          <p:cNvPr name="TextBox 9" id="9"/>
          <p:cNvSpPr txBox="true"/>
          <p:nvPr/>
        </p:nvSpPr>
        <p:spPr>
          <a:xfrm rot="0">
            <a:off x="11068050" y="3794213"/>
            <a:ext cx="9525" cy="539115"/>
          </a:xfrm>
          <a:prstGeom prst="rect">
            <a:avLst/>
          </a:prstGeom>
        </p:spPr>
        <p:txBody>
          <a:bodyPr anchor="t" rtlCol="false" tIns="0" lIns="0" bIns="0" rIns="0">
            <a:spAutoFit/>
          </a:bodyPr>
          <a:lstStyle/>
          <a:p>
            <a:pPr algn="ctr">
              <a:lnSpc>
                <a:spcPts val="4409"/>
              </a:lnSpc>
            </a:pPr>
          </a:p>
        </p:txBody>
      </p:sp>
      <p:grpSp>
        <p:nvGrpSpPr>
          <p:cNvPr name="Group 10" id="10"/>
          <p:cNvGrpSpPr>
            <a:grpSpLocks noChangeAspect="true"/>
          </p:cNvGrpSpPr>
          <p:nvPr/>
        </p:nvGrpSpPr>
        <p:grpSpPr>
          <a:xfrm rot="0">
            <a:off x="9990509" y="2747114"/>
            <a:ext cx="1210613" cy="1210608"/>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0339" t="0" r="-9753" b="0"/>
              </a:stretch>
            </a:blipFill>
          </p:spPr>
        </p:sp>
      </p:grpSp>
      <p:grpSp>
        <p:nvGrpSpPr>
          <p:cNvPr name="Group 12" id="12"/>
          <p:cNvGrpSpPr>
            <a:grpSpLocks noChangeAspect="true"/>
          </p:cNvGrpSpPr>
          <p:nvPr/>
        </p:nvGrpSpPr>
        <p:grpSpPr>
          <a:xfrm rot="0">
            <a:off x="9990509" y="4465528"/>
            <a:ext cx="1210613" cy="1210608"/>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t="0" r="-25046" b="0"/>
              </a:stretch>
            </a:blipFill>
          </p:spPr>
        </p:sp>
      </p:grpSp>
      <p:grpSp>
        <p:nvGrpSpPr>
          <p:cNvPr name="Group 14" id="14"/>
          <p:cNvGrpSpPr>
            <a:grpSpLocks noChangeAspect="true"/>
          </p:cNvGrpSpPr>
          <p:nvPr/>
        </p:nvGrpSpPr>
        <p:grpSpPr>
          <a:xfrm rot="0">
            <a:off x="9990509" y="6183943"/>
            <a:ext cx="1210613" cy="1210608"/>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t="0" r="-25046" b="0"/>
              </a:stretch>
            </a:blipFill>
          </p:spPr>
        </p:sp>
      </p:grpSp>
      <p:grpSp>
        <p:nvGrpSpPr>
          <p:cNvPr name="Group 16" id="16"/>
          <p:cNvGrpSpPr>
            <a:grpSpLocks noChangeAspect="true"/>
          </p:cNvGrpSpPr>
          <p:nvPr/>
        </p:nvGrpSpPr>
        <p:grpSpPr>
          <a:xfrm rot="0">
            <a:off x="9990509" y="7902357"/>
            <a:ext cx="1210613" cy="1210608"/>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46" t="0" r="-25046" b="0"/>
              </a:stretch>
            </a:blipFill>
          </p:spPr>
        </p:sp>
      </p:grpSp>
      <p:sp>
        <p:nvSpPr>
          <p:cNvPr name="TextBox 18" id="18"/>
          <p:cNvSpPr txBox="true"/>
          <p:nvPr/>
        </p:nvSpPr>
        <p:spPr>
          <a:xfrm rot="0">
            <a:off x="11658322" y="1336507"/>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Experiential Learning</a:t>
            </a:r>
          </a:p>
        </p:txBody>
      </p:sp>
      <p:sp>
        <p:nvSpPr>
          <p:cNvPr name="TextBox 19" id="19"/>
          <p:cNvSpPr txBox="true"/>
          <p:nvPr/>
        </p:nvSpPr>
        <p:spPr>
          <a:xfrm rot="0">
            <a:off x="11658791" y="3189298"/>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Service Learning</a:t>
            </a:r>
          </a:p>
        </p:txBody>
      </p:sp>
      <p:sp>
        <p:nvSpPr>
          <p:cNvPr name="TextBox 20" id="20"/>
          <p:cNvSpPr txBox="true"/>
          <p:nvPr/>
        </p:nvSpPr>
        <p:spPr>
          <a:xfrm rot="0">
            <a:off x="11658322" y="4846003"/>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Interdisciplinary Approach</a:t>
            </a:r>
          </a:p>
        </p:txBody>
      </p:sp>
      <p:sp>
        <p:nvSpPr>
          <p:cNvPr name="TextBox 21" id="21"/>
          <p:cNvSpPr txBox="true"/>
          <p:nvPr/>
        </p:nvSpPr>
        <p:spPr>
          <a:xfrm rot="0">
            <a:off x="11658322" y="6210762"/>
            <a:ext cx="6191250" cy="1118870"/>
          </a:xfrm>
          <a:prstGeom prst="rect">
            <a:avLst/>
          </a:prstGeom>
        </p:spPr>
        <p:txBody>
          <a:bodyPr anchor="t" rtlCol="false" tIns="0" lIns="0" bIns="0" rIns="0">
            <a:spAutoFit/>
          </a:bodyPr>
          <a:lstStyle/>
          <a:p>
            <a:pPr>
              <a:lnSpc>
                <a:spcPts val="4480"/>
              </a:lnSpc>
            </a:pPr>
            <a:r>
              <a:rPr lang="en-US" sz="3200">
                <a:solidFill>
                  <a:srgbClr val="000000"/>
                </a:solidFill>
                <a:latin typeface="Now Bold"/>
              </a:rPr>
              <a:t>Critical Thinking and Problem Solving</a:t>
            </a:r>
          </a:p>
        </p:txBody>
      </p:sp>
      <p:sp>
        <p:nvSpPr>
          <p:cNvPr name="TextBox 22" id="22"/>
          <p:cNvSpPr txBox="true"/>
          <p:nvPr/>
        </p:nvSpPr>
        <p:spPr>
          <a:xfrm rot="0">
            <a:off x="11658322" y="8210164"/>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Incorporate Technology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41607" y="2369822"/>
            <a:ext cx="10574447" cy="5547355"/>
            <a:chOff x="0" y="0"/>
            <a:chExt cx="6350000" cy="3331210"/>
          </a:xfrm>
        </p:grpSpPr>
        <p:sp>
          <p:nvSpPr>
            <p:cNvPr name="Freeform 3" id="3"/>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l="-21374" t="0" r="-21374" b="0"/>
              </a:stretch>
            </a:blipFill>
          </p:spPr>
        </p:sp>
      </p:grpSp>
      <p:grpSp>
        <p:nvGrpSpPr>
          <p:cNvPr name="Group 4" id="4"/>
          <p:cNvGrpSpPr/>
          <p:nvPr/>
        </p:nvGrpSpPr>
        <p:grpSpPr>
          <a:xfrm rot="0">
            <a:off x="9532840" y="0"/>
            <a:ext cx="9147805" cy="11006098"/>
            <a:chOff x="0" y="0"/>
            <a:chExt cx="2409298" cy="2898725"/>
          </a:xfrm>
        </p:grpSpPr>
        <p:sp>
          <p:nvSpPr>
            <p:cNvPr name="Freeform 5" id="5"/>
            <p:cNvSpPr/>
            <p:nvPr/>
          </p:nvSpPr>
          <p:spPr>
            <a:xfrm flipH="false" flipV="false" rot="0">
              <a:off x="0" y="0"/>
              <a:ext cx="2409298" cy="2898725"/>
            </a:xfrm>
            <a:custGeom>
              <a:avLst/>
              <a:gdLst/>
              <a:ahLst/>
              <a:cxnLst/>
              <a:rect r="r" b="b" t="t" l="l"/>
              <a:pathLst>
                <a:path h="2898725" w="2409298">
                  <a:moveTo>
                    <a:pt x="0" y="0"/>
                  </a:moveTo>
                  <a:lnTo>
                    <a:pt x="2409298" y="0"/>
                  </a:lnTo>
                  <a:lnTo>
                    <a:pt x="2409298" y="2898725"/>
                  </a:lnTo>
                  <a:lnTo>
                    <a:pt x="0" y="2898725"/>
                  </a:lnTo>
                  <a:close/>
                </a:path>
              </a:pathLst>
            </a:custGeom>
            <a:gradFill rotWithShape="true">
              <a:gsLst>
                <a:gs pos="0">
                  <a:srgbClr val="F06E88">
                    <a:alpha val="100000"/>
                  </a:srgbClr>
                </a:gs>
                <a:gs pos="100000">
                  <a:srgbClr val="FBE151">
                    <a:alpha val="100000"/>
                  </a:srgbClr>
                </a:gs>
              </a:gsLst>
              <a:lin ang="5400000"/>
            </a:gradFill>
            <a:ln cap="sq">
              <a:noFill/>
              <a:prstDash val="solid"/>
              <a:miter/>
            </a:ln>
          </p:spPr>
        </p:sp>
        <p:sp>
          <p:nvSpPr>
            <p:cNvPr name="TextBox 6" id="6"/>
            <p:cNvSpPr txBox="true"/>
            <p:nvPr/>
          </p:nvSpPr>
          <p:spPr>
            <a:xfrm>
              <a:off x="0" y="-38100"/>
              <a:ext cx="2409298" cy="2936825"/>
            </a:xfrm>
            <a:prstGeom prst="rect">
              <a:avLst/>
            </a:prstGeom>
          </p:spPr>
          <p:txBody>
            <a:bodyPr anchor="ctr" rtlCol="false" tIns="50800" lIns="50800" bIns="50800" rIns="50800"/>
            <a:lstStyle/>
            <a:p>
              <a:pPr algn="ctr">
                <a:lnSpc>
                  <a:spcPts val="3359"/>
                </a:lnSpc>
              </a:pPr>
            </a:p>
          </p:txBody>
        </p:sp>
      </p:grpSp>
      <p:sp>
        <p:nvSpPr>
          <p:cNvPr name="TextBox 7" id="7"/>
          <p:cNvSpPr txBox="true"/>
          <p:nvPr/>
        </p:nvSpPr>
        <p:spPr>
          <a:xfrm rot="0">
            <a:off x="11068050" y="3794213"/>
            <a:ext cx="9525" cy="539115"/>
          </a:xfrm>
          <a:prstGeom prst="rect">
            <a:avLst/>
          </a:prstGeom>
        </p:spPr>
        <p:txBody>
          <a:bodyPr anchor="t" rtlCol="false" tIns="0" lIns="0" bIns="0" rIns="0">
            <a:spAutoFit/>
          </a:bodyPr>
          <a:lstStyle/>
          <a:p>
            <a:pPr algn="ctr">
              <a:lnSpc>
                <a:spcPts val="4409"/>
              </a:lnSpc>
            </a:pPr>
          </a:p>
        </p:txBody>
      </p:sp>
      <p:grpSp>
        <p:nvGrpSpPr>
          <p:cNvPr name="Group 8" id="8"/>
          <p:cNvGrpSpPr>
            <a:grpSpLocks noChangeAspect="true"/>
          </p:cNvGrpSpPr>
          <p:nvPr/>
        </p:nvGrpSpPr>
        <p:grpSpPr>
          <a:xfrm rot="0">
            <a:off x="9990509" y="1028700"/>
            <a:ext cx="1210613" cy="1210608"/>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t="0" r="-24906" b="0"/>
              </a:stretch>
            </a:blipFill>
          </p:spPr>
        </p:sp>
      </p:grpSp>
      <p:grpSp>
        <p:nvGrpSpPr>
          <p:cNvPr name="Group 10" id="10"/>
          <p:cNvGrpSpPr>
            <a:grpSpLocks noChangeAspect="true"/>
          </p:cNvGrpSpPr>
          <p:nvPr/>
        </p:nvGrpSpPr>
        <p:grpSpPr>
          <a:xfrm rot="0">
            <a:off x="9990509" y="2747114"/>
            <a:ext cx="1210613" cy="1210608"/>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t="0" r="-25046" b="0"/>
              </a:stretch>
            </a:blipFill>
          </p:spPr>
        </p:sp>
      </p:grpSp>
      <p:grpSp>
        <p:nvGrpSpPr>
          <p:cNvPr name="Group 12" id="12"/>
          <p:cNvGrpSpPr>
            <a:grpSpLocks noChangeAspect="true"/>
          </p:cNvGrpSpPr>
          <p:nvPr/>
        </p:nvGrpSpPr>
        <p:grpSpPr>
          <a:xfrm rot="0">
            <a:off x="9990509" y="4465528"/>
            <a:ext cx="1210613" cy="1210608"/>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187" t="0" r="-25187" b="0"/>
              </a:stretch>
            </a:blipFill>
          </p:spPr>
        </p:sp>
      </p:grpSp>
      <p:grpSp>
        <p:nvGrpSpPr>
          <p:cNvPr name="Group 14" id="14"/>
          <p:cNvGrpSpPr>
            <a:grpSpLocks noChangeAspect="true"/>
          </p:cNvGrpSpPr>
          <p:nvPr/>
        </p:nvGrpSpPr>
        <p:grpSpPr>
          <a:xfrm rot="0">
            <a:off x="9990509" y="6183943"/>
            <a:ext cx="1210613" cy="1210608"/>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t="0" r="-25046" b="0"/>
              </a:stretch>
            </a:blipFill>
          </p:spPr>
        </p:sp>
      </p:grpSp>
      <p:grpSp>
        <p:nvGrpSpPr>
          <p:cNvPr name="Group 16" id="16"/>
          <p:cNvGrpSpPr>
            <a:grpSpLocks noChangeAspect="true"/>
          </p:cNvGrpSpPr>
          <p:nvPr/>
        </p:nvGrpSpPr>
        <p:grpSpPr>
          <a:xfrm rot="0">
            <a:off x="9990509" y="7902357"/>
            <a:ext cx="1210613" cy="1210608"/>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06" t="0" r="-24906" b="0"/>
              </a:stretch>
            </a:blipFill>
          </p:spPr>
        </p:sp>
      </p:grpSp>
      <p:sp>
        <p:nvSpPr>
          <p:cNvPr name="TextBox 18" id="18"/>
          <p:cNvSpPr txBox="true"/>
          <p:nvPr/>
        </p:nvSpPr>
        <p:spPr>
          <a:xfrm rot="0">
            <a:off x="11916346" y="1336507"/>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Supporting teaching</a:t>
            </a:r>
          </a:p>
        </p:txBody>
      </p:sp>
      <p:sp>
        <p:nvSpPr>
          <p:cNvPr name="TextBox 19" id="19"/>
          <p:cNvSpPr txBox="true"/>
          <p:nvPr/>
        </p:nvSpPr>
        <p:spPr>
          <a:xfrm rot="0">
            <a:off x="11916346" y="2492946"/>
            <a:ext cx="6191250" cy="1118870"/>
          </a:xfrm>
          <a:prstGeom prst="rect">
            <a:avLst/>
          </a:prstGeom>
        </p:spPr>
        <p:txBody>
          <a:bodyPr anchor="t" rtlCol="false" tIns="0" lIns="0" bIns="0" rIns="0">
            <a:spAutoFit/>
          </a:bodyPr>
          <a:lstStyle/>
          <a:p>
            <a:pPr>
              <a:lnSpc>
                <a:spcPts val="4480"/>
              </a:lnSpc>
            </a:pPr>
            <a:r>
              <a:rPr lang="en-US" sz="3200">
                <a:solidFill>
                  <a:srgbClr val="000000"/>
                </a:solidFill>
                <a:latin typeface="Now Bold"/>
              </a:rPr>
              <a:t>Faculty Development and Teaching and Learning Center</a:t>
            </a:r>
          </a:p>
        </p:txBody>
      </p:sp>
      <p:sp>
        <p:nvSpPr>
          <p:cNvPr name="TextBox 20" id="20"/>
          <p:cNvSpPr txBox="true"/>
          <p:nvPr/>
        </p:nvSpPr>
        <p:spPr>
          <a:xfrm rot="0">
            <a:off x="11916346" y="4780368"/>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Continuous Improvement</a:t>
            </a:r>
          </a:p>
        </p:txBody>
      </p:sp>
      <p:sp>
        <p:nvSpPr>
          <p:cNvPr name="TextBox 21" id="21"/>
          <p:cNvSpPr txBox="true"/>
          <p:nvPr/>
        </p:nvSpPr>
        <p:spPr>
          <a:xfrm rot="0">
            <a:off x="11916346" y="6491749"/>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Assessment and Feedback</a:t>
            </a:r>
          </a:p>
        </p:txBody>
      </p:sp>
      <p:sp>
        <p:nvSpPr>
          <p:cNvPr name="TextBox 22" id="22"/>
          <p:cNvSpPr txBox="true"/>
          <p:nvPr/>
        </p:nvSpPr>
        <p:spPr>
          <a:xfrm rot="0">
            <a:off x="11916346" y="8210164"/>
            <a:ext cx="6191250" cy="547370"/>
          </a:xfrm>
          <a:prstGeom prst="rect">
            <a:avLst/>
          </a:prstGeom>
        </p:spPr>
        <p:txBody>
          <a:bodyPr anchor="t" rtlCol="false" tIns="0" lIns="0" bIns="0" rIns="0">
            <a:spAutoFit/>
          </a:bodyPr>
          <a:lstStyle/>
          <a:p>
            <a:pPr>
              <a:lnSpc>
                <a:spcPts val="4480"/>
              </a:lnSpc>
            </a:pPr>
            <a:r>
              <a:rPr lang="en-US" sz="3200">
                <a:solidFill>
                  <a:srgbClr val="000000"/>
                </a:solidFill>
                <a:latin typeface="Now Bold"/>
              </a:rPr>
              <a:t>Needs Assessment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915" t="-54538" r="-2436" b="-39864"/>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DAFyKefaCoY</dc:identifier>
  <dcterms:modified xsi:type="dcterms:W3CDTF">2011-08-01T06:04:30Z</dcterms:modified>
  <cp:revision>1</cp:revision>
  <dc:title>CSP- PPT-Grit</dc:title>
</cp:coreProperties>
</file>