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7"/>
    <p:sldId id="257" r:id="rId18"/>
    <p:sldId id="258" r:id="rId19"/>
    <p:sldId id="259" r:id="rId20"/>
    <p:sldId id="260" r:id="rId21"/>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Montserrat" charset="1" panose="00000500000000000000"/>
      <p:regular r:id="rId10"/>
    </p:embeddedFont>
    <p:embeddedFont>
      <p:font typeface="Montserrat Bold" charset="1" panose="00000600000000000000"/>
      <p:regular r:id="rId11"/>
    </p:embeddedFont>
    <p:embeddedFont>
      <p:font typeface="Montserrat Italics" charset="1" panose="00000500000000000000"/>
      <p:regular r:id="rId12"/>
    </p:embeddedFont>
    <p:embeddedFont>
      <p:font typeface="Montserrat Bold Italics" charset="1" panose="00000600000000000000"/>
      <p:regular r:id="rId13"/>
    </p:embeddedFont>
    <p:embeddedFont>
      <p:font typeface="Futura" charset="1" panose="020B0602020204020303"/>
      <p:regular r:id="rId14"/>
    </p:embeddedFont>
    <p:embeddedFont>
      <p:font typeface="Now" charset="1" panose="00000500000000000000"/>
      <p:regular r:id="rId15"/>
    </p:embeddedFont>
    <p:embeddedFont>
      <p:font typeface="Now Bold" charset="1" panose="0000060000000000000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slides/slide1.xml" Type="http://schemas.openxmlformats.org/officeDocument/2006/relationships/slide"/><Relationship Id="rId18" Target="slides/slide2.xml" Type="http://schemas.openxmlformats.org/officeDocument/2006/relationships/slide"/><Relationship Id="rId19" Target="slides/slide3.xml" Type="http://schemas.openxmlformats.org/officeDocument/2006/relationships/slide"/><Relationship Id="rId2" Target="presProps.xml" Type="http://schemas.openxmlformats.org/officeDocument/2006/relationships/presProps"/><Relationship Id="rId20" Target="slides/slide4.xml" Type="http://schemas.openxmlformats.org/officeDocument/2006/relationships/slide"/><Relationship Id="rId21" Target="slides/slide5.xml" Type="http://schemas.openxmlformats.org/officeDocument/2006/relationship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6105523" y="3420346"/>
            <a:ext cx="5249208" cy="1848760"/>
          </a:xfrm>
          <a:custGeom>
            <a:avLst/>
            <a:gdLst/>
            <a:ahLst/>
            <a:cxnLst/>
            <a:rect r="r" b="b" t="t" l="l"/>
            <a:pathLst>
              <a:path h="1848760" w="5249208">
                <a:moveTo>
                  <a:pt x="0" y="0"/>
                </a:moveTo>
                <a:lnTo>
                  <a:pt x="5249207" y="0"/>
                </a:lnTo>
                <a:lnTo>
                  <a:pt x="5249207" y="1848759"/>
                </a:lnTo>
                <a:lnTo>
                  <a:pt x="0" y="1848759"/>
                </a:lnTo>
                <a:lnTo>
                  <a:pt x="0" y="0"/>
                </a:lnTo>
                <a:close/>
              </a:path>
            </a:pathLst>
          </a:custGeom>
          <a:blipFill>
            <a:blip r:embed="rId2"/>
            <a:stretch>
              <a:fillRect l="-8767" t="-121841" r="-8767" b="-249848"/>
            </a:stretch>
          </a:blipFill>
        </p:spPr>
      </p:sp>
      <p:sp>
        <p:nvSpPr>
          <p:cNvPr name="Freeform 3" id="3"/>
          <p:cNvSpPr/>
          <p:nvPr/>
        </p:nvSpPr>
        <p:spPr>
          <a:xfrm flipH="false" flipV="false" rot="0">
            <a:off x="13821705" y="2128675"/>
            <a:ext cx="8196442" cy="10906042"/>
          </a:xfrm>
          <a:custGeom>
            <a:avLst/>
            <a:gdLst/>
            <a:ahLst/>
            <a:cxnLst/>
            <a:rect r="r" b="b" t="t" l="l"/>
            <a:pathLst>
              <a:path h="10906042" w="8196442">
                <a:moveTo>
                  <a:pt x="0" y="0"/>
                </a:moveTo>
                <a:lnTo>
                  <a:pt x="8196442" y="0"/>
                </a:lnTo>
                <a:lnTo>
                  <a:pt x="8196442" y="10906043"/>
                </a:lnTo>
                <a:lnTo>
                  <a:pt x="0" y="10906043"/>
                </a:lnTo>
                <a:lnTo>
                  <a:pt x="0" y="0"/>
                </a:lnTo>
                <a:close/>
              </a:path>
            </a:pathLst>
          </a:custGeom>
          <a:blipFill>
            <a:blip r:embed="rId3">
              <a:alphaModFix amt="72000"/>
            </a:blip>
            <a:stretch>
              <a:fillRect l="-79835" t="-64659" r="-385437" b="-74307"/>
            </a:stretch>
          </a:blipFill>
        </p:spPr>
      </p:sp>
      <p:sp>
        <p:nvSpPr>
          <p:cNvPr name="Freeform 4" id="4"/>
          <p:cNvSpPr/>
          <p:nvPr/>
        </p:nvSpPr>
        <p:spPr>
          <a:xfrm flipH="false" flipV="false" rot="10586210">
            <a:off x="-943663" y="-1902174"/>
            <a:ext cx="4405399" cy="5861747"/>
          </a:xfrm>
          <a:custGeom>
            <a:avLst/>
            <a:gdLst/>
            <a:ahLst/>
            <a:cxnLst/>
            <a:rect r="r" b="b" t="t" l="l"/>
            <a:pathLst>
              <a:path h="5861747" w="4405399">
                <a:moveTo>
                  <a:pt x="0" y="0"/>
                </a:moveTo>
                <a:lnTo>
                  <a:pt x="4405400" y="0"/>
                </a:lnTo>
                <a:lnTo>
                  <a:pt x="4405400" y="5861748"/>
                </a:lnTo>
                <a:lnTo>
                  <a:pt x="0" y="5861748"/>
                </a:lnTo>
                <a:lnTo>
                  <a:pt x="0" y="0"/>
                </a:lnTo>
                <a:close/>
              </a:path>
            </a:pathLst>
          </a:custGeom>
          <a:blipFill>
            <a:blip r:embed="rId3">
              <a:alphaModFix amt="75000"/>
            </a:blip>
            <a:stretch>
              <a:fillRect l="-79835" t="-64659" r="-385437" b="-74307"/>
            </a:stretch>
          </a:blipFill>
        </p:spPr>
      </p:sp>
      <p:sp>
        <p:nvSpPr>
          <p:cNvPr name="Freeform 5" id="5"/>
          <p:cNvSpPr/>
          <p:nvPr/>
        </p:nvSpPr>
        <p:spPr>
          <a:xfrm flipH="false" flipV="false" rot="0">
            <a:off x="1028700" y="9451172"/>
            <a:ext cx="2132963" cy="476362"/>
          </a:xfrm>
          <a:custGeom>
            <a:avLst/>
            <a:gdLst/>
            <a:ahLst/>
            <a:cxnLst/>
            <a:rect r="r" b="b" t="t" l="l"/>
            <a:pathLst>
              <a:path h="476362" w="2132963">
                <a:moveTo>
                  <a:pt x="0" y="0"/>
                </a:moveTo>
                <a:lnTo>
                  <a:pt x="2132963" y="0"/>
                </a:lnTo>
                <a:lnTo>
                  <a:pt x="2132963" y="476361"/>
                </a:lnTo>
                <a:lnTo>
                  <a:pt x="0" y="476361"/>
                </a:lnTo>
                <a:lnTo>
                  <a:pt x="0" y="0"/>
                </a:lnTo>
                <a:close/>
              </a:path>
            </a:pathLst>
          </a:custGeom>
          <a:blipFill>
            <a:blip r:embed="rId4"/>
            <a:stretch>
              <a:fillRect l="0" t="0" r="0" b="0"/>
            </a:stretch>
          </a:blipFill>
        </p:spPr>
      </p:sp>
      <p:sp>
        <p:nvSpPr>
          <p:cNvPr name="TextBox 6" id="6"/>
          <p:cNvSpPr txBox="true"/>
          <p:nvPr/>
        </p:nvSpPr>
        <p:spPr>
          <a:xfrm rot="0">
            <a:off x="6266481" y="5467359"/>
            <a:ext cx="5088250" cy="2114337"/>
          </a:xfrm>
          <a:prstGeom prst="rect">
            <a:avLst/>
          </a:prstGeom>
        </p:spPr>
        <p:txBody>
          <a:bodyPr anchor="t" rtlCol="false" tIns="0" lIns="0" bIns="0" rIns="0">
            <a:spAutoFit/>
          </a:bodyPr>
          <a:lstStyle/>
          <a:p>
            <a:pPr algn="ctr">
              <a:lnSpc>
                <a:spcPts val="4239"/>
              </a:lnSpc>
            </a:pPr>
            <a:r>
              <a:rPr lang="en-US" sz="3028">
                <a:solidFill>
                  <a:srgbClr val="000000"/>
                </a:solidFill>
                <a:latin typeface="Now"/>
              </a:rPr>
              <a:t>Growth mind-set through Resilient Intelligent Technologies</a:t>
            </a:r>
          </a:p>
          <a:p>
            <a:pPr algn="ctr">
              <a:lnSpc>
                <a:spcPts val="4239"/>
              </a:lnSpc>
            </a:pPr>
          </a:p>
        </p:txBody>
      </p:sp>
      <p:sp>
        <p:nvSpPr>
          <p:cNvPr name="TextBox 7" id="7"/>
          <p:cNvSpPr txBox="true"/>
          <p:nvPr/>
        </p:nvSpPr>
        <p:spPr>
          <a:xfrm rot="0">
            <a:off x="3407645" y="9524433"/>
            <a:ext cx="11069579" cy="352706"/>
          </a:xfrm>
          <a:prstGeom prst="rect">
            <a:avLst/>
          </a:prstGeom>
        </p:spPr>
        <p:txBody>
          <a:bodyPr anchor="t" rtlCol="false" tIns="0" lIns="0" bIns="0" rIns="0">
            <a:spAutoFit/>
          </a:bodyPr>
          <a:lstStyle/>
          <a:p>
            <a:pPr>
              <a:lnSpc>
                <a:spcPts val="1401"/>
              </a:lnSpc>
              <a:spcBef>
                <a:spcPct val="0"/>
              </a:spcBef>
            </a:pPr>
            <a:r>
              <a:rPr lang="en-US" sz="1000">
                <a:solidFill>
                  <a:srgbClr val="000000"/>
                </a:solidFill>
                <a:latin typeface="Montserra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6915" t="-54538" r="-2436" b="-39864"/>
            </a:stretch>
          </a:blipFill>
        </p:spPr>
      </p:sp>
      <p:sp>
        <p:nvSpPr>
          <p:cNvPr name="TextBox 3" id="3"/>
          <p:cNvSpPr txBox="true"/>
          <p:nvPr/>
        </p:nvSpPr>
        <p:spPr>
          <a:xfrm rot="0">
            <a:off x="3772964" y="3862387"/>
            <a:ext cx="10742071" cy="2552700"/>
          </a:xfrm>
          <a:prstGeom prst="rect">
            <a:avLst/>
          </a:prstGeom>
        </p:spPr>
        <p:txBody>
          <a:bodyPr anchor="t" rtlCol="false" tIns="0" lIns="0" bIns="0" rIns="0">
            <a:spAutoFit/>
          </a:bodyPr>
          <a:lstStyle/>
          <a:p>
            <a:pPr algn="ctr" marL="0" indent="0" lvl="0">
              <a:lnSpc>
                <a:spcPts val="6720"/>
              </a:lnSpc>
              <a:spcBef>
                <a:spcPct val="0"/>
              </a:spcBef>
            </a:pPr>
            <a:r>
              <a:rPr lang="en-US" sz="5600">
                <a:solidFill>
                  <a:srgbClr val="1D1D1B"/>
                </a:solidFill>
                <a:latin typeface="Futura"/>
              </a:rPr>
              <a:t>Relevance of having a common framework for skills development in Europe</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574297" y="0"/>
            <a:ext cx="9147805" cy="10287000"/>
            <a:chOff x="0" y="0"/>
            <a:chExt cx="2409298" cy="2709333"/>
          </a:xfrm>
        </p:grpSpPr>
        <p:sp>
          <p:nvSpPr>
            <p:cNvPr name="Freeform 3" id="3"/>
            <p:cNvSpPr/>
            <p:nvPr/>
          </p:nvSpPr>
          <p:spPr>
            <a:xfrm flipH="false" flipV="false" rot="0">
              <a:off x="0" y="0"/>
              <a:ext cx="2409298" cy="2709333"/>
            </a:xfrm>
            <a:custGeom>
              <a:avLst/>
              <a:gdLst/>
              <a:ahLst/>
              <a:cxnLst/>
              <a:rect r="r" b="b" t="t" l="l"/>
              <a:pathLst>
                <a:path h="2709333" w="2409298">
                  <a:moveTo>
                    <a:pt x="0" y="0"/>
                  </a:moveTo>
                  <a:lnTo>
                    <a:pt x="2409298" y="0"/>
                  </a:lnTo>
                  <a:lnTo>
                    <a:pt x="2409298" y="2709333"/>
                  </a:lnTo>
                  <a:lnTo>
                    <a:pt x="0" y="2709333"/>
                  </a:lnTo>
                  <a:close/>
                </a:path>
              </a:pathLst>
            </a:custGeom>
            <a:gradFill rotWithShape="true">
              <a:gsLst>
                <a:gs pos="0">
                  <a:srgbClr val="F06E88">
                    <a:alpha val="100000"/>
                  </a:srgbClr>
                </a:gs>
                <a:gs pos="100000">
                  <a:srgbClr val="FBE151">
                    <a:alpha val="100000"/>
                  </a:srgbClr>
                </a:gs>
              </a:gsLst>
              <a:lin ang="5400000"/>
            </a:gradFill>
          </p:spPr>
        </p:sp>
        <p:sp>
          <p:nvSpPr>
            <p:cNvPr name="TextBox 4" id="4"/>
            <p:cNvSpPr txBox="true"/>
            <p:nvPr/>
          </p:nvSpPr>
          <p:spPr>
            <a:xfrm>
              <a:off x="0" y="-38100"/>
              <a:ext cx="2409298" cy="2747433"/>
            </a:xfrm>
            <a:prstGeom prst="rect">
              <a:avLst/>
            </a:prstGeom>
          </p:spPr>
          <p:txBody>
            <a:bodyPr anchor="ctr" rtlCol="false" tIns="50800" lIns="50800" bIns="50800" rIns="50800"/>
            <a:lstStyle/>
            <a:p>
              <a:pPr algn="ctr">
                <a:lnSpc>
                  <a:spcPts val="3359"/>
                </a:lnSpc>
              </a:pPr>
            </a:p>
          </p:txBody>
        </p:sp>
      </p:grpSp>
      <p:sp>
        <p:nvSpPr>
          <p:cNvPr name="Freeform 5" id="5"/>
          <p:cNvSpPr/>
          <p:nvPr/>
        </p:nvSpPr>
        <p:spPr>
          <a:xfrm flipH="false" flipV="false" rot="0">
            <a:off x="0" y="2954187"/>
            <a:ext cx="9574297" cy="4378625"/>
          </a:xfrm>
          <a:custGeom>
            <a:avLst/>
            <a:gdLst/>
            <a:ahLst/>
            <a:cxnLst/>
            <a:rect r="r" b="b" t="t" l="l"/>
            <a:pathLst>
              <a:path h="4378625" w="9574297">
                <a:moveTo>
                  <a:pt x="0" y="0"/>
                </a:moveTo>
                <a:lnTo>
                  <a:pt x="9574297" y="0"/>
                </a:lnTo>
                <a:lnTo>
                  <a:pt x="9574297" y="4378626"/>
                </a:lnTo>
                <a:lnTo>
                  <a:pt x="0" y="4378626"/>
                </a:lnTo>
                <a:lnTo>
                  <a:pt x="0" y="0"/>
                </a:lnTo>
                <a:close/>
              </a:path>
            </a:pathLst>
          </a:custGeom>
          <a:blipFill>
            <a:blip r:embed="rId2"/>
            <a:stretch>
              <a:fillRect l="0" t="0" r="0" b="-45682"/>
            </a:stretch>
          </a:blipFill>
        </p:spPr>
      </p:sp>
      <p:sp>
        <p:nvSpPr>
          <p:cNvPr name="TextBox 6" id="6"/>
          <p:cNvSpPr txBox="true"/>
          <p:nvPr/>
        </p:nvSpPr>
        <p:spPr>
          <a:xfrm rot="0">
            <a:off x="10694678" y="4226005"/>
            <a:ext cx="6564622" cy="4640008"/>
          </a:xfrm>
          <a:prstGeom prst="rect">
            <a:avLst/>
          </a:prstGeom>
        </p:spPr>
        <p:txBody>
          <a:bodyPr anchor="t" rtlCol="false" tIns="0" lIns="0" bIns="0" rIns="0">
            <a:spAutoFit/>
          </a:bodyPr>
          <a:lstStyle/>
          <a:p>
            <a:pPr algn="l" marL="0" indent="0" lvl="0">
              <a:lnSpc>
                <a:spcPts val="3697"/>
              </a:lnSpc>
              <a:spcBef>
                <a:spcPct val="0"/>
              </a:spcBef>
            </a:pPr>
            <a:r>
              <a:rPr lang="en-US" sz="2465">
                <a:solidFill>
                  <a:srgbClr val="FFFFFF"/>
                </a:solidFill>
                <a:latin typeface="Now"/>
              </a:rPr>
              <a:t>This compass places a significant emphasis on the concept of Student Agency, recognizing it as a skill cultivated and practiced within a social context. It encourages students to actively engage and purposefully navigate the complexities of the world around them, fostering not only their academic growth but also their capacity to effect positive social change     </a:t>
            </a:r>
          </a:p>
        </p:txBody>
      </p:sp>
      <p:sp>
        <p:nvSpPr>
          <p:cNvPr name="TextBox 7" id="7"/>
          <p:cNvSpPr txBox="true"/>
          <p:nvPr/>
        </p:nvSpPr>
        <p:spPr>
          <a:xfrm rot="0">
            <a:off x="12280225" y="1019175"/>
            <a:ext cx="3735947" cy="3009900"/>
          </a:xfrm>
          <a:prstGeom prst="rect">
            <a:avLst/>
          </a:prstGeom>
        </p:spPr>
        <p:txBody>
          <a:bodyPr anchor="t" rtlCol="false" tIns="0" lIns="0" bIns="0" rIns="0">
            <a:spAutoFit/>
          </a:bodyPr>
          <a:lstStyle/>
          <a:p>
            <a:pPr algn="l" marL="0" indent="0" lvl="0">
              <a:lnSpc>
                <a:spcPts val="7920"/>
              </a:lnSpc>
              <a:spcBef>
                <a:spcPct val="0"/>
              </a:spcBef>
            </a:pPr>
            <a:r>
              <a:rPr lang="en-US" sz="6600">
                <a:solidFill>
                  <a:srgbClr val="FFFFFF"/>
                </a:solidFill>
                <a:latin typeface="Futura"/>
              </a:rPr>
              <a:t>OCDE Learning Compass</a:t>
            </a:r>
          </a:p>
        </p:txBody>
      </p:sp>
    </p:spTree>
  </p:cSld>
  <p:clrMapOvr>
    <a:masterClrMapping/>
  </p:clrMapOvr>
</p:sld>
</file>

<file path=ppt/slides/slide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3805" y="0"/>
            <a:ext cx="7841519" cy="10287000"/>
            <a:chOff x="0" y="0"/>
            <a:chExt cx="2065256" cy="2709333"/>
          </a:xfrm>
        </p:grpSpPr>
        <p:sp>
          <p:nvSpPr>
            <p:cNvPr name="Freeform 3" id="3"/>
            <p:cNvSpPr/>
            <p:nvPr/>
          </p:nvSpPr>
          <p:spPr>
            <a:xfrm flipH="false" flipV="false" rot="0">
              <a:off x="0" y="0"/>
              <a:ext cx="2065256" cy="2709333"/>
            </a:xfrm>
            <a:custGeom>
              <a:avLst/>
              <a:gdLst/>
              <a:ahLst/>
              <a:cxnLst/>
              <a:rect r="r" b="b" t="t" l="l"/>
              <a:pathLst>
                <a:path h="2709333" w="2065256">
                  <a:moveTo>
                    <a:pt x="0" y="0"/>
                  </a:moveTo>
                  <a:lnTo>
                    <a:pt x="2065256" y="0"/>
                  </a:lnTo>
                  <a:lnTo>
                    <a:pt x="2065256" y="2709333"/>
                  </a:lnTo>
                  <a:lnTo>
                    <a:pt x="0" y="2709333"/>
                  </a:lnTo>
                  <a:close/>
                </a:path>
              </a:pathLst>
            </a:custGeom>
            <a:gradFill rotWithShape="true">
              <a:gsLst>
                <a:gs pos="0">
                  <a:srgbClr val="F06E88">
                    <a:alpha val="100000"/>
                  </a:srgbClr>
                </a:gs>
                <a:gs pos="100000">
                  <a:srgbClr val="FBE151">
                    <a:alpha val="100000"/>
                  </a:srgbClr>
                </a:gs>
              </a:gsLst>
              <a:lin ang="5400000"/>
            </a:gradFill>
          </p:spPr>
        </p:sp>
        <p:sp>
          <p:nvSpPr>
            <p:cNvPr name="TextBox 4" id="4"/>
            <p:cNvSpPr txBox="true"/>
            <p:nvPr/>
          </p:nvSpPr>
          <p:spPr>
            <a:xfrm>
              <a:off x="0" y="-38100"/>
              <a:ext cx="2065256" cy="2747433"/>
            </a:xfrm>
            <a:prstGeom prst="rect">
              <a:avLst/>
            </a:prstGeom>
          </p:spPr>
          <p:txBody>
            <a:bodyPr anchor="ctr" rtlCol="false" tIns="50800" lIns="50800" bIns="50800" rIns="50800"/>
            <a:lstStyle/>
            <a:p>
              <a:pPr algn="ctr">
                <a:lnSpc>
                  <a:spcPts val="3359"/>
                </a:lnSpc>
              </a:pPr>
            </a:p>
          </p:txBody>
        </p:sp>
      </p:grpSp>
      <p:sp>
        <p:nvSpPr>
          <p:cNvPr name="TextBox 5" id="5"/>
          <p:cNvSpPr txBox="true"/>
          <p:nvPr/>
        </p:nvSpPr>
        <p:spPr>
          <a:xfrm rot="0">
            <a:off x="2477606" y="6738195"/>
            <a:ext cx="2878697" cy="1552004"/>
          </a:xfrm>
          <a:prstGeom prst="rect">
            <a:avLst/>
          </a:prstGeom>
        </p:spPr>
        <p:txBody>
          <a:bodyPr anchor="t" rtlCol="false" tIns="0" lIns="0" bIns="0" rIns="0">
            <a:spAutoFit/>
          </a:bodyPr>
          <a:lstStyle/>
          <a:p>
            <a:pPr>
              <a:lnSpc>
                <a:spcPts val="4147"/>
              </a:lnSpc>
            </a:pPr>
            <a:r>
              <a:rPr lang="en-US" sz="2764">
                <a:solidFill>
                  <a:srgbClr val="000000"/>
                </a:solidFill>
                <a:latin typeface="Now"/>
              </a:rPr>
              <a:t>EntreComp</a:t>
            </a:r>
          </a:p>
          <a:p>
            <a:pPr>
              <a:lnSpc>
                <a:spcPts val="4147"/>
              </a:lnSpc>
            </a:pPr>
            <a:r>
              <a:rPr lang="en-US" sz="2764">
                <a:solidFill>
                  <a:srgbClr val="000000"/>
                </a:solidFill>
                <a:latin typeface="Now"/>
              </a:rPr>
              <a:t>LifeComp </a:t>
            </a:r>
          </a:p>
          <a:p>
            <a:pPr algn="l" marL="0" indent="0" lvl="0">
              <a:lnSpc>
                <a:spcPts val="4147"/>
              </a:lnSpc>
              <a:spcBef>
                <a:spcPct val="0"/>
              </a:spcBef>
            </a:pPr>
            <a:r>
              <a:rPr lang="en-US" sz="2764">
                <a:solidFill>
                  <a:srgbClr val="000000"/>
                </a:solidFill>
                <a:latin typeface="Now"/>
              </a:rPr>
              <a:t>ResearchComp</a:t>
            </a:r>
          </a:p>
        </p:txBody>
      </p:sp>
      <p:sp>
        <p:nvSpPr>
          <p:cNvPr name="TextBox 6" id="6"/>
          <p:cNvSpPr txBox="true"/>
          <p:nvPr/>
        </p:nvSpPr>
        <p:spPr>
          <a:xfrm rot="0">
            <a:off x="1174687" y="1132901"/>
            <a:ext cx="5484535" cy="3484512"/>
          </a:xfrm>
          <a:prstGeom prst="rect">
            <a:avLst/>
          </a:prstGeom>
        </p:spPr>
        <p:txBody>
          <a:bodyPr anchor="t" rtlCol="false" tIns="0" lIns="0" bIns="0" rIns="0">
            <a:spAutoFit/>
          </a:bodyPr>
          <a:lstStyle/>
          <a:p>
            <a:pPr algn="l" marL="0" indent="0" lvl="0">
              <a:lnSpc>
                <a:spcPts val="9160"/>
              </a:lnSpc>
              <a:spcBef>
                <a:spcPct val="0"/>
              </a:spcBef>
            </a:pPr>
            <a:r>
              <a:rPr lang="en-US" sz="7633">
                <a:solidFill>
                  <a:srgbClr val="000000"/>
                </a:solidFill>
                <a:latin typeface="Futura"/>
              </a:rPr>
              <a:t>European Frameworks into action</a:t>
            </a:r>
          </a:p>
        </p:txBody>
      </p:sp>
      <p:grpSp>
        <p:nvGrpSpPr>
          <p:cNvPr name="Group 7" id="7"/>
          <p:cNvGrpSpPr/>
          <p:nvPr/>
        </p:nvGrpSpPr>
        <p:grpSpPr>
          <a:xfrm rot="0">
            <a:off x="8415152" y="1028700"/>
            <a:ext cx="1098316" cy="1098316"/>
            <a:chOff x="0" y="0"/>
            <a:chExt cx="812800" cy="812800"/>
          </a:xfrm>
        </p:grpSpPr>
        <p:sp>
          <p:nvSpPr>
            <p:cNvPr name="Freeform 8" id="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BF31"/>
            </a:solidFill>
            <a:ln w="38100" cap="sq">
              <a:solidFill>
                <a:srgbClr val="E82D6B"/>
              </a:solidFill>
              <a:prstDash val="solid"/>
              <a:miter/>
            </a:ln>
          </p:spPr>
        </p:sp>
        <p:sp>
          <p:nvSpPr>
            <p:cNvPr name="TextBox 9" id="9"/>
            <p:cNvSpPr txBox="true"/>
            <p:nvPr/>
          </p:nvSpPr>
          <p:spPr>
            <a:xfrm>
              <a:off x="76200" y="38100"/>
              <a:ext cx="660400" cy="698500"/>
            </a:xfrm>
            <a:prstGeom prst="rect">
              <a:avLst/>
            </a:prstGeom>
          </p:spPr>
          <p:txBody>
            <a:bodyPr anchor="ctr" rtlCol="false" tIns="50800" lIns="50800" bIns="50800" rIns="50800"/>
            <a:lstStyle/>
            <a:p>
              <a:pPr algn="ctr">
                <a:lnSpc>
                  <a:spcPts val="3359"/>
                </a:lnSpc>
              </a:pPr>
            </a:p>
          </p:txBody>
        </p:sp>
      </p:grpSp>
      <p:grpSp>
        <p:nvGrpSpPr>
          <p:cNvPr name="Group 10" id="10"/>
          <p:cNvGrpSpPr/>
          <p:nvPr/>
        </p:nvGrpSpPr>
        <p:grpSpPr>
          <a:xfrm rot="0">
            <a:off x="8415152" y="4194538"/>
            <a:ext cx="1098316" cy="1098316"/>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2D6B"/>
            </a:solidFill>
            <a:ln w="38100" cap="sq">
              <a:solidFill>
                <a:srgbClr val="62BA24"/>
              </a:solidFill>
              <a:prstDash val="solid"/>
              <a:miter/>
            </a:ln>
          </p:spPr>
        </p:sp>
        <p:sp>
          <p:nvSpPr>
            <p:cNvPr name="TextBox 12" id="12"/>
            <p:cNvSpPr txBox="true"/>
            <p:nvPr/>
          </p:nvSpPr>
          <p:spPr>
            <a:xfrm>
              <a:off x="76200" y="38100"/>
              <a:ext cx="660400" cy="698500"/>
            </a:xfrm>
            <a:prstGeom prst="rect">
              <a:avLst/>
            </a:prstGeom>
          </p:spPr>
          <p:txBody>
            <a:bodyPr anchor="ctr" rtlCol="false" tIns="50800" lIns="50800" bIns="50800" rIns="50800"/>
            <a:lstStyle/>
            <a:p>
              <a:pPr algn="ctr">
                <a:lnSpc>
                  <a:spcPts val="3359"/>
                </a:lnSpc>
              </a:pPr>
            </a:p>
          </p:txBody>
        </p:sp>
      </p:grpSp>
      <p:grpSp>
        <p:nvGrpSpPr>
          <p:cNvPr name="Group 13" id="13"/>
          <p:cNvGrpSpPr/>
          <p:nvPr/>
        </p:nvGrpSpPr>
        <p:grpSpPr>
          <a:xfrm rot="0">
            <a:off x="8415152" y="7360376"/>
            <a:ext cx="1098316" cy="1098316"/>
            <a:chOff x="0" y="0"/>
            <a:chExt cx="812800" cy="812800"/>
          </a:xfrm>
        </p:grpSpPr>
        <p:sp>
          <p:nvSpPr>
            <p:cNvPr name="Freeform 14" id="1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A1A4E"/>
            </a:solidFill>
            <a:ln w="38100" cap="sq">
              <a:solidFill>
                <a:srgbClr val="F6A530"/>
              </a:solidFill>
              <a:prstDash val="solid"/>
              <a:miter/>
            </a:ln>
          </p:spPr>
        </p:sp>
        <p:sp>
          <p:nvSpPr>
            <p:cNvPr name="TextBox 15" id="15"/>
            <p:cNvSpPr txBox="true"/>
            <p:nvPr/>
          </p:nvSpPr>
          <p:spPr>
            <a:xfrm>
              <a:off x="76200" y="38100"/>
              <a:ext cx="660400" cy="698500"/>
            </a:xfrm>
            <a:prstGeom prst="rect">
              <a:avLst/>
            </a:prstGeom>
          </p:spPr>
          <p:txBody>
            <a:bodyPr anchor="ctr" rtlCol="false" tIns="50800" lIns="50800" bIns="50800" rIns="50800"/>
            <a:lstStyle/>
            <a:p>
              <a:pPr algn="ctr">
                <a:lnSpc>
                  <a:spcPts val="3359"/>
                </a:lnSpc>
              </a:pPr>
            </a:p>
          </p:txBody>
        </p:sp>
      </p:grpSp>
      <p:sp>
        <p:nvSpPr>
          <p:cNvPr name="TextBox 16" id="16"/>
          <p:cNvSpPr txBox="true"/>
          <p:nvPr/>
        </p:nvSpPr>
        <p:spPr>
          <a:xfrm rot="0">
            <a:off x="11068050" y="2336042"/>
            <a:ext cx="9525" cy="539115"/>
          </a:xfrm>
          <a:prstGeom prst="rect">
            <a:avLst/>
          </a:prstGeom>
        </p:spPr>
        <p:txBody>
          <a:bodyPr anchor="t" rtlCol="false" tIns="0" lIns="0" bIns="0" rIns="0">
            <a:spAutoFit/>
          </a:bodyPr>
          <a:lstStyle/>
          <a:p>
            <a:pPr algn="ctr">
              <a:lnSpc>
                <a:spcPts val="4409"/>
              </a:lnSpc>
            </a:pPr>
          </a:p>
        </p:txBody>
      </p:sp>
      <p:sp>
        <p:nvSpPr>
          <p:cNvPr name="TextBox 17" id="17"/>
          <p:cNvSpPr txBox="true"/>
          <p:nvPr/>
        </p:nvSpPr>
        <p:spPr>
          <a:xfrm rot="0">
            <a:off x="9816326" y="971550"/>
            <a:ext cx="7442974" cy="2622550"/>
          </a:xfrm>
          <a:prstGeom prst="rect">
            <a:avLst/>
          </a:prstGeom>
        </p:spPr>
        <p:txBody>
          <a:bodyPr anchor="t" rtlCol="false" tIns="0" lIns="0" bIns="0" rIns="0">
            <a:spAutoFit/>
          </a:bodyPr>
          <a:lstStyle/>
          <a:p>
            <a:pPr>
              <a:lnSpc>
                <a:spcPts val="3500"/>
              </a:lnSpc>
            </a:pPr>
            <a:r>
              <a:rPr lang="en-US" sz="2500">
                <a:solidFill>
                  <a:srgbClr val="000000"/>
                </a:solidFill>
                <a:latin typeface="Now Bold"/>
              </a:rPr>
              <a:t>Entrepreneurship: </a:t>
            </a:r>
            <a:r>
              <a:rPr lang="en-US" sz="2500">
                <a:solidFill>
                  <a:srgbClr val="000000"/>
                </a:solidFill>
                <a:latin typeface="Now"/>
              </a:rPr>
              <a:t>EntreComp Offers a shared perspective on entrepreneurship, defining it as the capacity to translate ideas into impactful actions that fulfill the human need for generating both individual and community value.</a:t>
            </a:r>
          </a:p>
        </p:txBody>
      </p:sp>
      <p:sp>
        <p:nvSpPr>
          <p:cNvPr name="TextBox 18" id="18"/>
          <p:cNvSpPr txBox="true"/>
          <p:nvPr/>
        </p:nvSpPr>
        <p:spPr>
          <a:xfrm rot="0">
            <a:off x="9816326" y="4070487"/>
            <a:ext cx="7660821" cy="2622550"/>
          </a:xfrm>
          <a:prstGeom prst="rect">
            <a:avLst/>
          </a:prstGeom>
        </p:spPr>
        <p:txBody>
          <a:bodyPr anchor="t" rtlCol="false" tIns="0" lIns="0" bIns="0" rIns="0">
            <a:spAutoFit/>
          </a:bodyPr>
          <a:lstStyle/>
          <a:p>
            <a:pPr>
              <a:lnSpc>
                <a:spcPts val="3500"/>
              </a:lnSpc>
            </a:pPr>
            <a:r>
              <a:rPr lang="en-US" sz="2500">
                <a:solidFill>
                  <a:srgbClr val="000000"/>
                </a:solidFill>
                <a:latin typeface="Now Bold"/>
              </a:rPr>
              <a:t>Self-regulation, flexibility, and well-being:</a:t>
            </a:r>
            <a:r>
              <a:rPr lang="en-US" sz="2500">
                <a:solidFill>
                  <a:srgbClr val="000000"/>
                </a:solidFill>
                <a:latin typeface="Now"/>
              </a:rPr>
              <a:t> These competencies presented in LifeCmp are crucial in nurturing personal growth, often called "learning to be." They empower individuals to take autonomous actions, steer their careers, and exhibit self-motivation. </a:t>
            </a:r>
          </a:p>
        </p:txBody>
      </p:sp>
      <p:sp>
        <p:nvSpPr>
          <p:cNvPr name="TextBox 19" id="19"/>
          <p:cNvSpPr txBox="true"/>
          <p:nvPr/>
        </p:nvSpPr>
        <p:spPr>
          <a:xfrm rot="0">
            <a:off x="9816326" y="7169424"/>
            <a:ext cx="7742464" cy="2184400"/>
          </a:xfrm>
          <a:prstGeom prst="rect">
            <a:avLst/>
          </a:prstGeom>
        </p:spPr>
        <p:txBody>
          <a:bodyPr anchor="t" rtlCol="false" tIns="0" lIns="0" bIns="0" rIns="0">
            <a:spAutoFit/>
          </a:bodyPr>
          <a:lstStyle/>
          <a:p>
            <a:pPr>
              <a:lnSpc>
                <a:spcPts val="3500"/>
              </a:lnSpc>
            </a:pPr>
            <a:r>
              <a:rPr lang="en-US" sz="2500">
                <a:solidFill>
                  <a:srgbClr val="000000"/>
                </a:solidFill>
                <a:latin typeface="Now Bold"/>
              </a:rPr>
              <a:t>Engagement with society: </a:t>
            </a:r>
            <a:r>
              <a:rPr lang="en-US" sz="2500">
                <a:solidFill>
                  <a:srgbClr val="000000"/>
                </a:solidFill>
                <a:latin typeface="Now"/>
              </a:rPr>
              <a:t>ReasearchComp s seeks to go beyond core research competencies and place emphasis on transferable competences that facilitate the exchange of knowledge and good practices between researchers</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6915" t="-54538" r="-2436" b="-39864"/>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DAFydiwZERQ</dc:identifier>
  <dcterms:modified xsi:type="dcterms:W3CDTF">2011-08-01T06:04:30Z</dcterms:modified>
  <cp:revision>1</cp:revision>
  <dc:title>ACEEU=Grit</dc:title>
</cp:coreProperties>
</file>