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Semi-Bold" charset="1" panose="00000700000000000000"/>
      <p:regular r:id="rId10"/>
    </p:embeddedFont>
    <p:embeddedFont>
      <p:font typeface="Montserrat Semi-Bold Bold" charset="1" panose="00000800000000000000"/>
      <p:regular r:id="rId11"/>
    </p:embeddedFont>
    <p:embeddedFont>
      <p:font typeface="Montserrat Semi-Bold Italics" charset="1" panose="00000700000000000000"/>
      <p:regular r:id="rId12"/>
    </p:embeddedFont>
    <p:embeddedFont>
      <p:font typeface="Montserrat Semi-Bold Bold Italics" charset="1" panose="00000800000000000000"/>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
      <p:font typeface="Futura" charset="1" panose="020B0602020204020303"/>
      <p:regular r:id="rId18"/>
    </p:embeddedFont>
    <p:embeddedFont>
      <p:font typeface="Now" charset="1" panose="00000500000000000000"/>
      <p:regular r:id="rId19"/>
    </p:embeddedFont>
    <p:embeddedFont>
      <p:font typeface="Now Bold" charset="1" panose="000006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slides/slide1.xml" Type="http://schemas.openxmlformats.org/officeDocument/2006/relationships/slide"/><Relationship Id="rId22" Target="slides/slide2.xml" Type="http://schemas.openxmlformats.org/officeDocument/2006/relationships/slide"/><Relationship Id="rId23" Target="slides/slide3.xml" Type="http://schemas.openxmlformats.org/officeDocument/2006/relationships/slide"/><Relationship Id="rId24" Target="slides/slide4.xml" Type="http://schemas.openxmlformats.org/officeDocument/2006/relationships/slide"/><Relationship Id="rId25" Target="slides/slide5.xml" Type="http://schemas.openxmlformats.org/officeDocument/2006/relationships/slide"/><Relationship Id="rId26" Target="slides/slide6.xml" Type="http://schemas.openxmlformats.org/officeDocument/2006/relationships/slide"/><Relationship Id="rId27" Target="slides/slide7.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18.png" Type="http://schemas.openxmlformats.org/officeDocument/2006/relationships/image"/><Relationship Id="rId16" Target="../media/image19.svg" Type="http://schemas.openxmlformats.org/officeDocument/2006/relationships/image"/><Relationship Id="rId17" Target="../media/image20.png" Type="http://schemas.openxmlformats.org/officeDocument/2006/relationships/image"/><Relationship Id="rId18" Target="../media/image21.svg" Type="http://schemas.openxmlformats.org/officeDocument/2006/relationships/image"/><Relationship Id="rId19" Target="../media/image22.png" Type="http://schemas.openxmlformats.org/officeDocument/2006/relationships/image"/><Relationship Id="rId2" Target="../media/image5.png" Type="http://schemas.openxmlformats.org/officeDocument/2006/relationships/image"/><Relationship Id="rId20" Target="../media/image23.svg" Type="http://schemas.openxmlformats.org/officeDocument/2006/relationships/image"/><Relationship Id="rId21" Target="../media/image24.png" Type="http://schemas.openxmlformats.org/officeDocument/2006/relationships/image"/><Relationship Id="rId22" Target="../media/image25.sv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2" Target="../media/image22.png" Type="http://schemas.openxmlformats.org/officeDocument/2006/relationships/image"/><Relationship Id="rId3" Target="../media/image23.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2" Target="../media/image40.pn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44.png" Type="http://schemas.openxmlformats.org/officeDocument/2006/relationships/image"/><Relationship Id="rId7" Target="../media/image45.svg" Type="http://schemas.openxmlformats.org/officeDocument/2006/relationships/image"/><Relationship Id="rId8" Target="../media/image46.png" Type="http://schemas.openxmlformats.org/officeDocument/2006/relationships/image"/><Relationship Id="rId9" Target="../media/image47.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05523" y="3420346"/>
            <a:ext cx="5249208" cy="1848760"/>
          </a:xfrm>
          <a:custGeom>
            <a:avLst/>
            <a:gdLst/>
            <a:ahLst/>
            <a:cxnLst/>
            <a:rect r="r" b="b" t="t" l="l"/>
            <a:pathLst>
              <a:path h="1848760" w="5249208">
                <a:moveTo>
                  <a:pt x="0" y="0"/>
                </a:moveTo>
                <a:lnTo>
                  <a:pt x="5249207" y="0"/>
                </a:lnTo>
                <a:lnTo>
                  <a:pt x="5249207" y="1848759"/>
                </a:lnTo>
                <a:lnTo>
                  <a:pt x="0" y="1848759"/>
                </a:lnTo>
                <a:lnTo>
                  <a:pt x="0" y="0"/>
                </a:lnTo>
                <a:close/>
              </a:path>
            </a:pathLst>
          </a:custGeom>
          <a:blipFill>
            <a:blip r:embed="rId2"/>
            <a:stretch>
              <a:fillRect l="-8767" t="-121841" r="-8767" b="-249848"/>
            </a:stretch>
          </a:blipFill>
        </p:spPr>
      </p:sp>
      <p:sp>
        <p:nvSpPr>
          <p:cNvPr name="Freeform 3" id="3"/>
          <p:cNvSpPr/>
          <p:nvPr/>
        </p:nvSpPr>
        <p:spPr>
          <a:xfrm flipH="false" flipV="false" rot="0">
            <a:off x="13821705" y="2128675"/>
            <a:ext cx="8196442" cy="10906042"/>
          </a:xfrm>
          <a:custGeom>
            <a:avLst/>
            <a:gdLst/>
            <a:ahLst/>
            <a:cxnLst/>
            <a:rect r="r" b="b" t="t" l="l"/>
            <a:pathLst>
              <a:path h="10906042" w="8196442">
                <a:moveTo>
                  <a:pt x="0" y="0"/>
                </a:moveTo>
                <a:lnTo>
                  <a:pt x="8196442" y="0"/>
                </a:lnTo>
                <a:lnTo>
                  <a:pt x="8196442" y="10906043"/>
                </a:lnTo>
                <a:lnTo>
                  <a:pt x="0" y="10906043"/>
                </a:lnTo>
                <a:lnTo>
                  <a:pt x="0" y="0"/>
                </a:lnTo>
                <a:close/>
              </a:path>
            </a:pathLst>
          </a:custGeom>
          <a:blipFill>
            <a:blip r:embed="rId3">
              <a:alphaModFix amt="72000"/>
            </a:blip>
            <a:stretch>
              <a:fillRect l="-79835" t="-64659" r="-385437" b="-74307"/>
            </a:stretch>
          </a:blipFill>
        </p:spPr>
      </p:sp>
      <p:sp>
        <p:nvSpPr>
          <p:cNvPr name="Freeform 4" id="4"/>
          <p:cNvSpPr/>
          <p:nvPr/>
        </p:nvSpPr>
        <p:spPr>
          <a:xfrm flipH="false" flipV="false" rot="10586210">
            <a:off x="-943663" y="-1902174"/>
            <a:ext cx="4405399" cy="5861747"/>
          </a:xfrm>
          <a:custGeom>
            <a:avLst/>
            <a:gdLst/>
            <a:ahLst/>
            <a:cxnLst/>
            <a:rect r="r" b="b" t="t" l="l"/>
            <a:pathLst>
              <a:path h="5861747" w="4405399">
                <a:moveTo>
                  <a:pt x="0" y="0"/>
                </a:moveTo>
                <a:lnTo>
                  <a:pt x="4405400" y="0"/>
                </a:lnTo>
                <a:lnTo>
                  <a:pt x="4405400" y="5861748"/>
                </a:lnTo>
                <a:lnTo>
                  <a:pt x="0" y="5861748"/>
                </a:lnTo>
                <a:lnTo>
                  <a:pt x="0" y="0"/>
                </a:lnTo>
                <a:close/>
              </a:path>
            </a:pathLst>
          </a:custGeom>
          <a:blipFill>
            <a:blip r:embed="rId3">
              <a:alphaModFix amt="75000"/>
            </a:blip>
            <a:stretch>
              <a:fillRect l="-79835" t="-64659" r="-385437" b="-74307"/>
            </a:stretch>
          </a:blipFill>
        </p:spPr>
      </p:sp>
      <p:sp>
        <p:nvSpPr>
          <p:cNvPr name="Freeform 5" id="5"/>
          <p:cNvSpPr/>
          <p:nvPr/>
        </p:nvSpPr>
        <p:spPr>
          <a:xfrm flipH="false" flipV="false" rot="0">
            <a:off x="1028700" y="9451172"/>
            <a:ext cx="2132963" cy="476362"/>
          </a:xfrm>
          <a:custGeom>
            <a:avLst/>
            <a:gdLst/>
            <a:ahLst/>
            <a:cxnLst/>
            <a:rect r="r" b="b" t="t" l="l"/>
            <a:pathLst>
              <a:path h="476362" w="2132963">
                <a:moveTo>
                  <a:pt x="0" y="0"/>
                </a:moveTo>
                <a:lnTo>
                  <a:pt x="2132963" y="0"/>
                </a:lnTo>
                <a:lnTo>
                  <a:pt x="2132963" y="476361"/>
                </a:lnTo>
                <a:lnTo>
                  <a:pt x="0" y="476361"/>
                </a:lnTo>
                <a:lnTo>
                  <a:pt x="0" y="0"/>
                </a:lnTo>
                <a:close/>
              </a:path>
            </a:pathLst>
          </a:custGeom>
          <a:blipFill>
            <a:blip r:embed="rId4"/>
            <a:stretch>
              <a:fillRect l="0" t="0" r="0" b="0"/>
            </a:stretch>
          </a:blipFill>
        </p:spPr>
      </p:sp>
      <p:sp>
        <p:nvSpPr>
          <p:cNvPr name="TextBox 6" id="6"/>
          <p:cNvSpPr txBox="true"/>
          <p:nvPr/>
        </p:nvSpPr>
        <p:spPr>
          <a:xfrm rot="0">
            <a:off x="6266481" y="5467359"/>
            <a:ext cx="5088250" cy="2114337"/>
          </a:xfrm>
          <a:prstGeom prst="rect">
            <a:avLst/>
          </a:prstGeom>
        </p:spPr>
        <p:txBody>
          <a:bodyPr anchor="t" rtlCol="false" tIns="0" lIns="0" bIns="0" rIns="0">
            <a:spAutoFit/>
          </a:bodyPr>
          <a:lstStyle/>
          <a:p>
            <a:pPr algn="ctr">
              <a:lnSpc>
                <a:spcPts val="4239"/>
              </a:lnSpc>
            </a:pPr>
            <a:r>
              <a:rPr lang="en-US" sz="3028">
                <a:solidFill>
                  <a:srgbClr val="000000"/>
                </a:solidFill>
                <a:latin typeface="Now"/>
              </a:rPr>
              <a:t>Growth mind-set through Resilient Intelligent Technologies</a:t>
            </a:r>
          </a:p>
          <a:p>
            <a:pPr algn="ctr">
              <a:lnSpc>
                <a:spcPts val="4239"/>
              </a:lnSpc>
            </a:pPr>
          </a:p>
        </p:txBody>
      </p:sp>
      <p:sp>
        <p:nvSpPr>
          <p:cNvPr name="TextBox 7" id="7"/>
          <p:cNvSpPr txBox="true"/>
          <p:nvPr/>
        </p:nvSpPr>
        <p:spPr>
          <a:xfrm rot="0">
            <a:off x="3407645" y="9524433"/>
            <a:ext cx="11069579" cy="352706"/>
          </a:xfrm>
          <a:prstGeom prst="rect">
            <a:avLst/>
          </a:prstGeom>
        </p:spPr>
        <p:txBody>
          <a:bodyPr anchor="t" rtlCol="false" tIns="0" lIns="0" bIns="0" rIns="0">
            <a:spAutoFit/>
          </a:bodyPr>
          <a:lstStyle/>
          <a:p>
            <a:pPr>
              <a:lnSpc>
                <a:spcPts val="1401"/>
              </a:lnSpc>
              <a:spcBef>
                <a:spcPct val="0"/>
              </a:spcBef>
            </a:pPr>
            <a:r>
              <a:rPr lang="en-US" sz="1000">
                <a:solidFill>
                  <a:srgbClr val="000000"/>
                </a:solidFill>
                <a:latin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
        <p:nvSpPr>
          <p:cNvPr name="TextBox 3" id="3"/>
          <p:cNvSpPr txBox="true"/>
          <p:nvPr/>
        </p:nvSpPr>
        <p:spPr>
          <a:xfrm rot="0">
            <a:off x="1630120" y="3862387"/>
            <a:ext cx="15027760" cy="2552700"/>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000000"/>
                </a:solidFill>
                <a:latin typeface="Futura"/>
              </a:rPr>
              <a:t>Use of new technologies and addressing digital transformation through development of digital readiness</a:t>
            </a:r>
          </a:p>
        </p:txBody>
      </p:sp>
      <p:grpSp>
        <p:nvGrpSpPr>
          <p:cNvPr name="Group 4" id="4"/>
          <p:cNvGrpSpPr/>
          <p:nvPr/>
        </p:nvGrpSpPr>
        <p:grpSpPr>
          <a:xfrm rot="5400000">
            <a:off x="15009744" y="4699034"/>
            <a:ext cx="5092977" cy="596555"/>
            <a:chOff x="0" y="0"/>
            <a:chExt cx="6790636" cy="795407"/>
          </a:xfrm>
        </p:grpSpPr>
        <p:grpSp>
          <p:nvGrpSpPr>
            <p:cNvPr name="Group 5" id="5"/>
            <p:cNvGrpSpPr/>
            <p:nvPr/>
          </p:nvGrpSpPr>
          <p:grpSpPr>
            <a:xfrm rot="0">
              <a:off x="3996819" y="0"/>
              <a:ext cx="795407" cy="79540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gradFill>
                  <a:gsLst>
                    <a:gs pos="0">
                      <a:srgbClr val="F06E88">
                        <a:alpha val="100000"/>
                      </a:srgbClr>
                    </a:gs>
                    <a:gs pos="100000">
                      <a:srgbClr val="FBE151">
                        <a:alpha val="100000"/>
                      </a:srgbClr>
                    </a:gs>
                  </a:gsLst>
                  <a:lin ang="5400000"/>
                </a:gra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8" id="8"/>
            <p:cNvGrpSpPr/>
            <p:nvPr/>
          </p:nvGrpSpPr>
          <p:grpSpPr>
            <a:xfrm rot="0">
              <a:off x="4101042" y="104222"/>
              <a:ext cx="586962" cy="58696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FFFFFF"/>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11" id="11"/>
            <p:cNvGrpSpPr/>
            <p:nvPr/>
          </p:nvGrpSpPr>
          <p:grpSpPr>
            <a:xfrm rot="0">
              <a:off x="2997614" y="0"/>
              <a:ext cx="795407" cy="79540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13" id="13"/>
              <p:cNvSpPr txBox="true"/>
              <p:nvPr/>
            </p:nvSpPr>
            <p:spPr>
              <a:xfrm>
                <a:off x="76200" y="38100"/>
                <a:ext cx="660400" cy="698500"/>
              </a:xfrm>
              <a:prstGeom prst="rect">
                <a:avLst/>
              </a:prstGeom>
            </p:spPr>
            <p:txBody>
              <a:bodyPr anchor="ctr" rtlCol="false" tIns="198972" lIns="198972" bIns="198972" rIns="198972"/>
              <a:lstStyle/>
              <a:p>
                <a:pPr algn="ctr">
                  <a:lnSpc>
                    <a:spcPts val="3359"/>
                  </a:lnSpc>
                </a:pPr>
              </a:p>
            </p:txBody>
          </p:sp>
        </p:grpSp>
        <p:grpSp>
          <p:nvGrpSpPr>
            <p:cNvPr name="Group 14" id="14"/>
            <p:cNvGrpSpPr/>
            <p:nvPr/>
          </p:nvGrpSpPr>
          <p:grpSpPr>
            <a:xfrm rot="0">
              <a:off x="1998410" y="0"/>
              <a:ext cx="795407" cy="79540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17" id="17"/>
            <p:cNvGrpSpPr/>
            <p:nvPr/>
          </p:nvGrpSpPr>
          <p:grpSpPr>
            <a:xfrm rot="0">
              <a:off x="2102632" y="104222"/>
              <a:ext cx="586962" cy="58696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20" id="20"/>
            <p:cNvGrpSpPr/>
            <p:nvPr/>
          </p:nvGrpSpPr>
          <p:grpSpPr>
            <a:xfrm rot="0">
              <a:off x="999205" y="0"/>
              <a:ext cx="795407" cy="795407"/>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23" id="23"/>
            <p:cNvGrpSpPr/>
            <p:nvPr/>
          </p:nvGrpSpPr>
          <p:grpSpPr>
            <a:xfrm rot="0">
              <a:off x="1103427" y="104222"/>
              <a:ext cx="586962" cy="586962"/>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26" id="26"/>
            <p:cNvGrpSpPr/>
            <p:nvPr/>
          </p:nvGrpSpPr>
          <p:grpSpPr>
            <a:xfrm rot="0">
              <a:off x="0" y="0"/>
              <a:ext cx="795407" cy="79540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29" id="29"/>
            <p:cNvGrpSpPr/>
            <p:nvPr/>
          </p:nvGrpSpPr>
          <p:grpSpPr>
            <a:xfrm rot="0">
              <a:off x="104222" y="104222"/>
              <a:ext cx="586962" cy="586962"/>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32" id="32"/>
            <p:cNvGrpSpPr/>
            <p:nvPr/>
          </p:nvGrpSpPr>
          <p:grpSpPr>
            <a:xfrm rot="0">
              <a:off x="4996024" y="0"/>
              <a:ext cx="795407" cy="795407"/>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35" id="35"/>
            <p:cNvGrpSpPr/>
            <p:nvPr/>
          </p:nvGrpSpPr>
          <p:grpSpPr>
            <a:xfrm rot="0">
              <a:off x="5100246" y="104222"/>
              <a:ext cx="586962" cy="586962"/>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38" id="38"/>
            <p:cNvGrpSpPr/>
            <p:nvPr/>
          </p:nvGrpSpPr>
          <p:grpSpPr>
            <a:xfrm rot="0">
              <a:off x="5995229" y="0"/>
              <a:ext cx="795407" cy="795407"/>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40" id="40"/>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41" id="41"/>
            <p:cNvGrpSpPr/>
            <p:nvPr/>
          </p:nvGrpSpPr>
          <p:grpSpPr>
            <a:xfrm rot="0">
              <a:off x="6099451" y="104222"/>
              <a:ext cx="586962" cy="586962"/>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43" id="43"/>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grpSp>
        <p:nvGrpSpPr>
          <p:cNvPr name="Group 44" id="44"/>
          <p:cNvGrpSpPr/>
          <p:nvPr/>
        </p:nvGrpSpPr>
        <p:grpSpPr>
          <a:xfrm rot="-5400000">
            <a:off x="-1816066" y="4699034"/>
            <a:ext cx="5092977" cy="596555"/>
            <a:chOff x="0" y="0"/>
            <a:chExt cx="6790636" cy="795407"/>
          </a:xfrm>
        </p:grpSpPr>
        <p:grpSp>
          <p:nvGrpSpPr>
            <p:cNvPr name="Group 45" id="45"/>
            <p:cNvGrpSpPr/>
            <p:nvPr/>
          </p:nvGrpSpPr>
          <p:grpSpPr>
            <a:xfrm rot="0">
              <a:off x="3996819" y="0"/>
              <a:ext cx="795407" cy="795407"/>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gradFill>
                  <a:gsLst>
                    <a:gs pos="0">
                      <a:srgbClr val="F06E88">
                        <a:alpha val="100000"/>
                      </a:srgbClr>
                    </a:gs>
                    <a:gs pos="100000">
                      <a:srgbClr val="FBE151">
                        <a:alpha val="100000"/>
                      </a:srgbClr>
                    </a:gs>
                  </a:gsLst>
                  <a:lin ang="5400000"/>
                </a:gradFill>
                <a:prstDash val="solid"/>
                <a:miter/>
              </a:ln>
            </p:spPr>
          </p:sp>
          <p:sp>
            <p:nvSpPr>
              <p:cNvPr name="TextBox 47" id="47"/>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48" id="48"/>
            <p:cNvGrpSpPr/>
            <p:nvPr/>
          </p:nvGrpSpPr>
          <p:grpSpPr>
            <a:xfrm rot="0">
              <a:off x="4101042" y="104222"/>
              <a:ext cx="586962" cy="586962"/>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FFFFFF"/>
                </a:solidFill>
                <a:prstDash val="solid"/>
                <a:miter/>
              </a:ln>
            </p:spPr>
          </p:sp>
          <p:sp>
            <p:nvSpPr>
              <p:cNvPr name="TextBox 50" id="50"/>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51" id="51"/>
            <p:cNvGrpSpPr/>
            <p:nvPr/>
          </p:nvGrpSpPr>
          <p:grpSpPr>
            <a:xfrm rot="0">
              <a:off x="2997614" y="0"/>
              <a:ext cx="795407" cy="795407"/>
              <a:chOff x="0" y="0"/>
              <a:chExt cx="812800" cy="812800"/>
            </a:xfrm>
          </p:grpSpPr>
          <p:sp>
            <p:nvSpPr>
              <p:cNvPr name="Freeform 52" id="5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53" id="53"/>
              <p:cNvSpPr txBox="true"/>
              <p:nvPr/>
            </p:nvSpPr>
            <p:spPr>
              <a:xfrm>
                <a:off x="76200" y="38100"/>
                <a:ext cx="660400" cy="698500"/>
              </a:xfrm>
              <a:prstGeom prst="rect">
                <a:avLst/>
              </a:prstGeom>
            </p:spPr>
            <p:txBody>
              <a:bodyPr anchor="ctr" rtlCol="false" tIns="198972" lIns="198972" bIns="198972" rIns="198972"/>
              <a:lstStyle/>
              <a:p>
                <a:pPr algn="ctr">
                  <a:lnSpc>
                    <a:spcPts val="3359"/>
                  </a:lnSpc>
                </a:pPr>
              </a:p>
            </p:txBody>
          </p:sp>
        </p:grpSp>
        <p:grpSp>
          <p:nvGrpSpPr>
            <p:cNvPr name="Group 54" id="54"/>
            <p:cNvGrpSpPr/>
            <p:nvPr/>
          </p:nvGrpSpPr>
          <p:grpSpPr>
            <a:xfrm rot="0">
              <a:off x="1998410" y="0"/>
              <a:ext cx="795407" cy="795407"/>
              <a:chOff x="0" y="0"/>
              <a:chExt cx="812800" cy="812800"/>
            </a:xfrm>
          </p:grpSpPr>
          <p:sp>
            <p:nvSpPr>
              <p:cNvPr name="Freeform 55" id="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56" id="56"/>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57" id="57"/>
            <p:cNvGrpSpPr/>
            <p:nvPr/>
          </p:nvGrpSpPr>
          <p:grpSpPr>
            <a:xfrm rot="0">
              <a:off x="2102632" y="104222"/>
              <a:ext cx="586962" cy="586962"/>
              <a:chOff x="0" y="0"/>
              <a:chExt cx="812800" cy="812800"/>
            </a:xfrm>
          </p:grpSpPr>
          <p:sp>
            <p:nvSpPr>
              <p:cNvPr name="Freeform 58" id="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59" id="59"/>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60" id="60"/>
            <p:cNvGrpSpPr/>
            <p:nvPr/>
          </p:nvGrpSpPr>
          <p:grpSpPr>
            <a:xfrm rot="0">
              <a:off x="999205" y="0"/>
              <a:ext cx="795407" cy="795407"/>
              <a:chOff x="0" y="0"/>
              <a:chExt cx="812800" cy="812800"/>
            </a:xfrm>
          </p:grpSpPr>
          <p:sp>
            <p:nvSpPr>
              <p:cNvPr name="Freeform 61" id="6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62" id="62"/>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63" id="63"/>
            <p:cNvGrpSpPr/>
            <p:nvPr/>
          </p:nvGrpSpPr>
          <p:grpSpPr>
            <a:xfrm rot="0">
              <a:off x="1103427" y="104222"/>
              <a:ext cx="586962" cy="586962"/>
              <a:chOff x="0" y="0"/>
              <a:chExt cx="812800" cy="812800"/>
            </a:xfrm>
          </p:grpSpPr>
          <p:sp>
            <p:nvSpPr>
              <p:cNvPr name="Freeform 64" id="6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65" id="65"/>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66" id="66"/>
            <p:cNvGrpSpPr/>
            <p:nvPr/>
          </p:nvGrpSpPr>
          <p:grpSpPr>
            <a:xfrm rot="0">
              <a:off x="0" y="0"/>
              <a:ext cx="795407" cy="795407"/>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68" id="68"/>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69" id="69"/>
            <p:cNvGrpSpPr/>
            <p:nvPr/>
          </p:nvGrpSpPr>
          <p:grpSpPr>
            <a:xfrm rot="0">
              <a:off x="104222" y="104222"/>
              <a:ext cx="586962" cy="586962"/>
              <a:chOff x="0" y="0"/>
              <a:chExt cx="812800" cy="812800"/>
            </a:xfrm>
          </p:grpSpPr>
          <p:sp>
            <p:nvSpPr>
              <p:cNvPr name="Freeform 70" id="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71" id="71"/>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72" id="72"/>
            <p:cNvGrpSpPr/>
            <p:nvPr/>
          </p:nvGrpSpPr>
          <p:grpSpPr>
            <a:xfrm rot="0">
              <a:off x="4996024" y="0"/>
              <a:ext cx="795407" cy="795407"/>
              <a:chOff x="0" y="0"/>
              <a:chExt cx="812800" cy="812800"/>
            </a:xfrm>
          </p:grpSpPr>
          <p:sp>
            <p:nvSpPr>
              <p:cNvPr name="Freeform 73" id="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74" id="74"/>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75" id="75"/>
            <p:cNvGrpSpPr/>
            <p:nvPr/>
          </p:nvGrpSpPr>
          <p:grpSpPr>
            <a:xfrm rot="0">
              <a:off x="5100246" y="104222"/>
              <a:ext cx="586962" cy="586962"/>
              <a:chOff x="0" y="0"/>
              <a:chExt cx="812800" cy="812800"/>
            </a:xfrm>
          </p:grpSpPr>
          <p:sp>
            <p:nvSpPr>
              <p:cNvPr name="Freeform 76" id="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77" id="77"/>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78" id="78"/>
            <p:cNvGrpSpPr/>
            <p:nvPr/>
          </p:nvGrpSpPr>
          <p:grpSpPr>
            <a:xfrm rot="0">
              <a:off x="5995229" y="0"/>
              <a:ext cx="795407" cy="795407"/>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152400" cap="sq">
                <a:gradFill>
                  <a:gsLst>
                    <a:gs pos="0">
                      <a:srgbClr val="F06E88">
                        <a:alpha val="100000"/>
                      </a:srgbClr>
                    </a:gs>
                    <a:gs pos="100000">
                      <a:srgbClr val="FBE151">
                        <a:alpha val="100000"/>
                      </a:srgbClr>
                    </a:gs>
                  </a:gsLst>
                  <a:lin ang="5400000"/>
                </a:gradFill>
                <a:prstDash val="solid"/>
                <a:miter/>
              </a:ln>
            </p:spPr>
          </p:sp>
          <p:sp>
            <p:nvSpPr>
              <p:cNvPr name="TextBox 80" id="80"/>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nvGrpSpPr>
            <p:cNvPr name="Group 81" id="81"/>
            <p:cNvGrpSpPr/>
            <p:nvPr/>
          </p:nvGrpSpPr>
          <p:grpSpPr>
            <a:xfrm rot="0">
              <a:off x="6099451" y="104222"/>
              <a:ext cx="586962" cy="586962"/>
              <a:chOff x="0" y="0"/>
              <a:chExt cx="812800" cy="812800"/>
            </a:xfrm>
          </p:grpSpPr>
          <p:sp>
            <p:nvSpPr>
              <p:cNvPr name="Freeform 82" id="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FFFF"/>
                </a:solidFill>
                <a:prstDash val="solid"/>
                <a:miter/>
              </a:ln>
            </p:spPr>
          </p:sp>
          <p:sp>
            <p:nvSpPr>
              <p:cNvPr name="TextBox 83" id="83"/>
              <p:cNvSpPr txBox="true"/>
              <p:nvPr/>
            </p:nvSpPr>
            <p:spPr>
              <a:xfrm>
                <a:off x="76200" y="38100"/>
                <a:ext cx="660400" cy="698500"/>
              </a:xfrm>
              <a:prstGeom prst="rect">
                <a:avLst/>
              </a:prstGeom>
            </p:spPr>
            <p:txBody>
              <a:bodyPr anchor="ctr" rtlCol="false" tIns="50800" lIns="50800" bIns="50800" rIns="50800"/>
              <a:lstStyle/>
              <a:p>
                <a:pPr algn="ctr">
                  <a:lnSpc>
                    <a:spcPts val="3360"/>
                  </a:lnSpc>
                </a:pPr>
              </a:p>
            </p:txBody>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0"/>
            <a:ext cx="18291805" cy="3173438"/>
            <a:chOff x="0" y="0"/>
            <a:chExt cx="4817595" cy="835803"/>
          </a:xfrm>
        </p:grpSpPr>
        <p:sp>
          <p:nvSpPr>
            <p:cNvPr name="Freeform 3" id="3"/>
            <p:cNvSpPr/>
            <p:nvPr/>
          </p:nvSpPr>
          <p:spPr>
            <a:xfrm flipH="false" flipV="false" rot="0">
              <a:off x="0" y="0"/>
              <a:ext cx="4817595" cy="835802"/>
            </a:xfrm>
            <a:custGeom>
              <a:avLst/>
              <a:gdLst/>
              <a:ahLst/>
              <a:cxnLst/>
              <a:rect r="r" b="b" t="t" l="l"/>
              <a:pathLst>
                <a:path h="835802" w="4817595">
                  <a:moveTo>
                    <a:pt x="0" y="0"/>
                  </a:moveTo>
                  <a:lnTo>
                    <a:pt x="4817595" y="0"/>
                  </a:lnTo>
                  <a:lnTo>
                    <a:pt x="4817595" y="835802"/>
                  </a:lnTo>
                  <a:lnTo>
                    <a:pt x="0" y="835802"/>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4817595" cy="87390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692512" y="4097252"/>
            <a:ext cx="1098316" cy="109831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9807230" y="4077969"/>
            <a:ext cx="1098316" cy="109831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0">
            <a:off x="692512" y="7205099"/>
            <a:ext cx="1098316" cy="109831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14" id="14"/>
          <p:cNvGrpSpPr/>
          <p:nvPr/>
        </p:nvGrpSpPr>
        <p:grpSpPr>
          <a:xfrm rot="0">
            <a:off x="9816326" y="7203962"/>
            <a:ext cx="1098316" cy="109831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17" id="17"/>
          <p:cNvSpPr/>
          <p:nvPr/>
        </p:nvSpPr>
        <p:spPr>
          <a:xfrm flipH="false" flipV="false" rot="0">
            <a:off x="2503716" y="8255952"/>
            <a:ext cx="1856969" cy="1039903"/>
          </a:xfrm>
          <a:custGeom>
            <a:avLst/>
            <a:gdLst/>
            <a:ahLst/>
            <a:cxnLst/>
            <a:rect r="r" b="b" t="t" l="l"/>
            <a:pathLst>
              <a:path h="1039903" w="1856969">
                <a:moveTo>
                  <a:pt x="0" y="0"/>
                </a:moveTo>
                <a:lnTo>
                  <a:pt x="1856970" y="0"/>
                </a:lnTo>
                <a:lnTo>
                  <a:pt x="1856970" y="1039903"/>
                </a:lnTo>
                <a:lnTo>
                  <a:pt x="0" y="1039903"/>
                </a:lnTo>
                <a:lnTo>
                  <a:pt x="0" y="0"/>
                </a:lnTo>
                <a:close/>
              </a:path>
            </a:pathLst>
          </a:custGeom>
          <a:blipFill>
            <a:blip r:embed="rId2"/>
            <a:stretch>
              <a:fillRect l="0" t="0" r="0" b="0"/>
            </a:stretch>
          </a:blipFill>
        </p:spPr>
      </p:sp>
      <p:sp>
        <p:nvSpPr>
          <p:cNvPr name="Freeform 18" id="18"/>
          <p:cNvSpPr/>
          <p:nvPr/>
        </p:nvSpPr>
        <p:spPr>
          <a:xfrm flipH="false" flipV="false" rot="0">
            <a:off x="4758732" y="8478621"/>
            <a:ext cx="1969125" cy="673513"/>
          </a:xfrm>
          <a:custGeom>
            <a:avLst/>
            <a:gdLst/>
            <a:ahLst/>
            <a:cxnLst/>
            <a:rect r="r" b="b" t="t" l="l"/>
            <a:pathLst>
              <a:path h="673513" w="1969125">
                <a:moveTo>
                  <a:pt x="0" y="0"/>
                </a:moveTo>
                <a:lnTo>
                  <a:pt x="1969125" y="0"/>
                </a:lnTo>
                <a:lnTo>
                  <a:pt x="1969125" y="673513"/>
                </a:lnTo>
                <a:lnTo>
                  <a:pt x="0" y="673513"/>
                </a:lnTo>
                <a:lnTo>
                  <a:pt x="0" y="0"/>
                </a:lnTo>
                <a:close/>
              </a:path>
            </a:pathLst>
          </a:custGeom>
          <a:blipFill>
            <a:blip r:embed="rId3"/>
            <a:stretch>
              <a:fillRect l="0" t="0" r="0" b="0"/>
            </a:stretch>
          </a:blipFill>
        </p:spPr>
      </p:sp>
      <p:sp>
        <p:nvSpPr>
          <p:cNvPr name="Freeform 19" id="19"/>
          <p:cNvSpPr/>
          <p:nvPr/>
        </p:nvSpPr>
        <p:spPr>
          <a:xfrm flipH="false" flipV="false" rot="0">
            <a:off x="2503716" y="5443071"/>
            <a:ext cx="792096" cy="792096"/>
          </a:xfrm>
          <a:custGeom>
            <a:avLst/>
            <a:gdLst/>
            <a:ahLst/>
            <a:cxnLst/>
            <a:rect r="r" b="b" t="t" l="l"/>
            <a:pathLst>
              <a:path h="792096" w="792096">
                <a:moveTo>
                  <a:pt x="0" y="0"/>
                </a:moveTo>
                <a:lnTo>
                  <a:pt x="792096" y="0"/>
                </a:lnTo>
                <a:lnTo>
                  <a:pt x="792096" y="792096"/>
                </a:lnTo>
                <a:lnTo>
                  <a:pt x="0" y="792096"/>
                </a:lnTo>
                <a:lnTo>
                  <a:pt x="0" y="0"/>
                </a:lnTo>
                <a:close/>
              </a:path>
            </a:pathLst>
          </a:custGeom>
          <a:blipFill>
            <a:blip r:embed="rId4"/>
            <a:stretch>
              <a:fillRect l="0" t="0" r="0" b="0"/>
            </a:stretch>
          </a:blipFill>
        </p:spPr>
      </p:sp>
      <p:sp>
        <p:nvSpPr>
          <p:cNvPr name="Freeform 20" id="20"/>
          <p:cNvSpPr/>
          <p:nvPr/>
        </p:nvSpPr>
        <p:spPr>
          <a:xfrm flipH="false" flipV="false" rot="0">
            <a:off x="4051504" y="5443071"/>
            <a:ext cx="1414457" cy="792096"/>
          </a:xfrm>
          <a:custGeom>
            <a:avLst/>
            <a:gdLst/>
            <a:ahLst/>
            <a:cxnLst/>
            <a:rect r="r" b="b" t="t" l="l"/>
            <a:pathLst>
              <a:path h="792096" w="1414457">
                <a:moveTo>
                  <a:pt x="0" y="0"/>
                </a:moveTo>
                <a:lnTo>
                  <a:pt x="1414456" y="0"/>
                </a:lnTo>
                <a:lnTo>
                  <a:pt x="1414456" y="792096"/>
                </a:lnTo>
                <a:lnTo>
                  <a:pt x="0" y="792096"/>
                </a:lnTo>
                <a:lnTo>
                  <a:pt x="0" y="0"/>
                </a:lnTo>
                <a:close/>
              </a:path>
            </a:pathLst>
          </a:custGeom>
          <a:blipFill>
            <a:blip r:embed="rId5"/>
            <a:stretch>
              <a:fillRect l="0" t="0" r="0" b="0"/>
            </a:stretch>
          </a:blipFill>
        </p:spPr>
      </p:sp>
      <p:sp>
        <p:nvSpPr>
          <p:cNvPr name="Freeform 21" id="21"/>
          <p:cNvSpPr/>
          <p:nvPr/>
        </p:nvSpPr>
        <p:spPr>
          <a:xfrm flipH="false" flipV="false" rot="0">
            <a:off x="6221652" y="5443071"/>
            <a:ext cx="792096" cy="792096"/>
          </a:xfrm>
          <a:custGeom>
            <a:avLst/>
            <a:gdLst/>
            <a:ahLst/>
            <a:cxnLst/>
            <a:rect r="r" b="b" t="t" l="l"/>
            <a:pathLst>
              <a:path h="792096" w="792096">
                <a:moveTo>
                  <a:pt x="0" y="0"/>
                </a:moveTo>
                <a:lnTo>
                  <a:pt x="792096" y="0"/>
                </a:lnTo>
                <a:lnTo>
                  <a:pt x="792096" y="792096"/>
                </a:lnTo>
                <a:lnTo>
                  <a:pt x="0" y="792096"/>
                </a:lnTo>
                <a:lnTo>
                  <a:pt x="0" y="0"/>
                </a:lnTo>
                <a:close/>
              </a:path>
            </a:pathLst>
          </a:custGeom>
          <a:blipFill>
            <a:blip r:embed="rId6"/>
            <a:stretch>
              <a:fillRect l="0" t="0" r="0" b="0"/>
            </a:stretch>
          </a:blipFill>
        </p:spPr>
      </p:sp>
      <p:sp>
        <p:nvSpPr>
          <p:cNvPr name="Freeform 22" id="22"/>
          <p:cNvSpPr/>
          <p:nvPr/>
        </p:nvSpPr>
        <p:spPr>
          <a:xfrm flipH="false" flipV="false" rot="0">
            <a:off x="11370944" y="5217225"/>
            <a:ext cx="2616243" cy="1243787"/>
          </a:xfrm>
          <a:custGeom>
            <a:avLst/>
            <a:gdLst/>
            <a:ahLst/>
            <a:cxnLst/>
            <a:rect r="r" b="b" t="t" l="l"/>
            <a:pathLst>
              <a:path h="1243787" w="2616243">
                <a:moveTo>
                  <a:pt x="0" y="0"/>
                </a:moveTo>
                <a:lnTo>
                  <a:pt x="2616243" y="0"/>
                </a:lnTo>
                <a:lnTo>
                  <a:pt x="2616243" y="1243787"/>
                </a:lnTo>
                <a:lnTo>
                  <a:pt x="0" y="1243787"/>
                </a:lnTo>
                <a:lnTo>
                  <a:pt x="0" y="0"/>
                </a:lnTo>
                <a:close/>
              </a:path>
            </a:pathLst>
          </a:custGeom>
          <a:blipFill>
            <a:blip r:embed="rId7"/>
            <a:stretch>
              <a:fillRect l="-21528" t="-49567" r="-23643" b="-54007"/>
            </a:stretch>
          </a:blipFill>
        </p:spPr>
      </p:sp>
      <p:sp>
        <p:nvSpPr>
          <p:cNvPr name="Freeform 23" id="23"/>
          <p:cNvSpPr/>
          <p:nvPr/>
        </p:nvSpPr>
        <p:spPr>
          <a:xfrm flipH="false" flipV="false" rot="0">
            <a:off x="14693669" y="5447257"/>
            <a:ext cx="1395029" cy="783724"/>
          </a:xfrm>
          <a:custGeom>
            <a:avLst/>
            <a:gdLst/>
            <a:ahLst/>
            <a:cxnLst/>
            <a:rect r="r" b="b" t="t" l="l"/>
            <a:pathLst>
              <a:path h="783724" w="1395029">
                <a:moveTo>
                  <a:pt x="0" y="0"/>
                </a:moveTo>
                <a:lnTo>
                  <a:pt x="1395029" y="0"/>
                </a:lnTo>
                <a:lnTo>
                  <a:pt x="1395029" y="783724"/>
                </a:lnTo>
                <a:lnTo>
                  <a:pt x="0" y="783724"/>
                </a:lnTo>
                <a:lnTo>
                  <a:pt x="0" y="0"/>
                </a:lnTo>
                <a:close/>
              </a:path>
            </a:pathLst>
          </a:custGeom>
          <a:blipFill>
            <a:blip r:embed="rId8"/>
            <a:stretch>
              <a:fillRect l="0" t="0" r="0" b="0"/>
            </a:stretch>
          </a:blipFill>
        </p:spPr>
      </p:sp>
      <p:sp>
        <p:nvSpPr>
          <p:cNvPr name="Freeform 24" id="24"/>
          <p:cNvSpPr/>
          <p:nvPr/>
        </p:nvSpPr>
        <p:spPr>
          <a:xfrm flipH="false" flipV="false" rot="0">
            <a:off x="11824884" y="8334900"/>
            <a:ext cx="1708363" cy="960954"/>
          </a:xfrm>
          <a:custGeom>
            <a:avLst/>
            <a:gdLst/>
            <a:ahLst/>
            <a:cxnLst/>
            <a:rect r="r" b="b" t="t" l="l"/>
            <a:pathLst>
              <a:path h="960954" w="1708363">
                <a:moveTo>
                  <a:pt x="0" y="0"/>
                </a:moveTo>
                <a:lnTo>
                  <a:pt x="1708363" y="0"/>
                </a:lnTo>
                <a:lnTo>
                  <a:pt x="1708363" y="960955"/>
                </a:lnTo>
                <a:lnTo>
                  <a:pt x="0" y="960955"/>
                </a:lnTo>
                <a:lnTo>
                  <a:pt x="0" y="0"/>
                </a:lnTo>
                <a:close/>
              </a:path>
            </a:pathLst>
          </a:custGeom>
          <a:blipFill>
            <a:blip r:embed="rId9"/>
            <a:stretch>
              <a:fillRect l="0" t="0" r="0" b="0"/>
            </a:stretch>
          </a:blipFill>
        </p:spPr>
      </p:sp>
      <p:sp>
        <p:nvSpPr>
          <p:cNvPr name="Freeform 25" id="25"/>
          <p:cNvSpPr/>
          <p:nvPr/>
        </p:nvSpPr>
        <p:spPr>
          <a:xfrm flipH="false" flipV="false" rot="0">
            <a:off x="14163675" y="8189260"/>
            <a:ext cx="2504470" cy="1252235"/>
          </a:xfrm>
          <a:custGeom>
            <a:avLst/>
            <a:gdLst/>
            <a:ahLst/>
            <a:cxnLst/>
            <a:rect r="r" b="b" t="t" l="l"/>
            <a:pathLst>
              <a:path h="1252235" w="2504470">
                <a:moveTo>
                  <a:pt x="0" y="0"/>
                </a:moveTo>
                <a:lnTo>
                  <a:pt x="2504470" y="0"/>
                </a:lnTo>
                <a:lnTo>
                  <a:pt x="2504470" y="1252235"/>
                </a:lnTo>
                <a:lnTo>
                  <a:pt x="0" y="1252235"/>
                </a:lnTo>
                <a:lnTo>
                  <a:pt x="0" y="0"/>
                </a:lnTo>
                <a:close/>
              </a:path>
            </a:pathLst>
          </a:custGeom>
          <a:blipFill>
            <a:blip r:embed="rId10"/>
            <a:stretch>
              <a:fillRect l="0" t="0" r="0" b="0"/>
            </a:stretch>
          </a:blipFill>
        </p:spPr>
      </p:sp>
      <p:sp>
        <p:nvSpPr>
          <p:cNvPr name="Freeform 26" id="26"/>
          <p:cNvSpPr/>
          <p:nvPr/>
        </p:nvSpPr>
        <p:spPr>
          <a:xfrm flipH="false" flipV="false" rot="0">
            <a:off x="974987" y="7391660"/>
            <a:ext cx="543046" cy="705254"/>
          </a:xfrm>
          <a:custGeom>
            <a:avLst/>
            <a:gdLst/>
            <a:ahLst/>
            <a:cxnLst/>
            <a:rect r="r" b="b" t="t" l="l"/>
            <a:pathLst>
              <a:path h="705254" w="543046">
                <a:moveTo>
                  <a:pt x="0" y="0"/>
                </a:moveTo>
                <a:lnTo>
                  <a:pt x="543046" y="0"/>
                </a:lnTo>
                <a:lnTo>
                  <a:pt x="543046" y="705254"/>
                </a:lnTo>
                <a:lnTo>
                  <a:pt x="0" y="7052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27" id="27"/>
          <p:cNvSpPr/>
          <p:nvPr/>
        </p:nvSpPr>
        <p:spPr>
          <a:xfrm flipH="false" flipV="false" rot="0">
            <a:off x="1211061" y="7780030"/>
            <a:ext cx="393974" cy="393974"/>
          </a:xfrm>
          <a:custGeom>
            <a:avLst/>
            <a:gdLst/>
            <a:ahLst/>
            <a:cxnLst/>
            <a:rect r="r" b="b" t="t" l="l"/>
            <a:pathLst>
              <a:path h="393974" w="393974">
                <a:moveTo>
                  <a:pt x="0" y="0"/>
                </a:moveTo>
                <a:lnTo>
                  <a:pt x="393973" y="0"/>
                </a:lnTo>
                <a:lnTo>
                  <a:pt x="393973" y="393974"/>
                </a:lnTo>
                <a:lnTo>
                  <a:pt x="0" y="39397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8" id="28"/>
          <p:cNvSpPr/>
          <p:nvPr/>
        </p:nvSpPr>
        <p:spPr>
          <a:xfrm flipH="false" flipV="false" rot="0">
            <a:off x="1302358" y="7871327"/>
            <a:ext cx="211379" cy="211379"/>
          </a:xfrm>
          <a:custGeom>
            <a:avLst/>
            <a:gdLst/>
            <a:ahLst/>
            <a:cxnLst/>
            <a:rect r="r" b="b" t="t" l="l"/>
            <a:pathLst>
              <a:path h="211379" w="211379">
                <a:moveTo>
                  <a:pt x="0" y="0"/>
                </a:moveTo>
                <a:lnTo>
                  <a:pt x="211379" y="0"/>
                </a:lnTo>
                <a:lnTo>
                  <a:pt x="211379" y="211379"/>
                </a:lnTo>
                <a:lnTo>
                  <a:pt x="0" y="21137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9" id="29"/>
          <p:cNvSpPr/>
          <p:nvPr/>
        </p:nvSpPr>
        <p:spPr>
          <a:xfrm flipH="false" flipV="false" rot="0">
            <a:off x="9996040" y="7446818"/>
            <a:ext cx="738889" cy="612606"/>
          </a:xfrm>
          <a:custGeom>
            <a:avLst/>
            <a:gdLst/>
            <a:ahLst/>
            <a:cxnLst/>
            <a:rect r="r" b="b" t="t" l="l"/>
            <a:pathLst>
              <a:path h="612606" w="738889">
                <a:moveTo>
                  <a:pt x="0" y="0"/>
                </a:moveTo>
                <a:lnTo>
                  <a:pt x="738889" y="0"/>
                </a:lnTo>
                <a:lnTo>
                  <a:pt x="738889" y="612606"/>
                </a:lnTo>
                <a:lnTo>
                  <a:pt x="0" y="61260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0" id="30"/>
          <p:cNvSpPr/>
          <p:nvPr/>
        </p:nvSpPr>
        <p:spPr>
          <a:xfrm flipH="false" flipV="false" rot="0">
            <a:off x="10010306" y="4375248"/>
            <a:ext cx="692165" cy="503759"/>
          </a:xfrm>
          <a:custGeom>
            <a:avLst/>
            <a:gdLst/>
            <a:ahLst/>
            <a:cxnLst/>
            <a:rect r="r" b="b" t="t" l="l"/>
            <a:pathLst>
              <a:path h="503759" w="692165">
                <a:moveTo>
                  <a:pt x="0" y="0"/>
                </a:moveTo>
                <a:lnTo>
                  <a:pt x="692165" y="0"/>
                </a:lnTo>
                <a:lnTo>
                  <a:pt x="692165" y="503759"/>
                </a:lnTo>
                <a:lnTo>
                  <a:pt x="0" y="50375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1" id="31"/>
          <p:cNvSpPr/>
          <p:nvPr/>
        </p:nvSpPr>
        <p:spPr>
          <a:xfrm flipH="false" flipV="false" rot="0">
            <a:off x="900043" y="4313480"/>
            <a:ext cx="683253" cy="665861"/>
          </a:xfrm>
          <a:custGeom>
            <a:avLst/>
            <a:gdLst/>
            <a:ahLst/>
            <a:cxnLst/>
            <a:rect r="r" b="b" t="t" l="l"/>
            <a:pathLst>
              <a:path h="665861" w="683253">
                <a:moveTo>
                  <a:pt x="0" y="0"/>
                </a:moveTo>
                <a:lnTo>
                  <a:pt x="683254" y="0"/>
                </a:lnTo>
                <a:lnTo>
                  <a:pt x="683254" y="665861"/>
                </a:lnTo>
                <a:lnTo>
                  <a:pt x="0" y="66586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32" id="32"/>
          <p:cNvSpPr txBox="true"/>
          <p:nvPr/>
        </p:nvSpPr>
        <p:spPr>
          <a:xfrm rot="0">
            <a:off x="0" y="850142"/>
            <a:ext cx="18288000" cy="1885950"/>
          </a:xfrm>
          <a:prstGeom prst="rect">
            <a:avLst/>
          </a:prstGeom>
        </p:spPr>
        <p:txBody>
          <a:bodyPr anchor="t" rtlCol="false" tIns="0" lIns="0" bIns="0" rIns="0">
            <a:spAutoFit/>
          </a:bodyPr>
          <a:lstStyle/>
          <a:p>
            <a:pPr algn="ctr">
              <a:lnSpc>
                <a:spcPts val="9480"/>
              </a:lnSpc>
            </a:pPr>
            <a:r>
              <a:rPr lang="en-US" sz="7900">
                <a:solidFill>
                  <a:srgbClr val="000000"/>
                </a:solidFill>
                <a:latin typeface="Futura"/>
              </a:rPr>
              <a:t>Digital Landscape</a:t>
            </a:r>
          </a:p>
          <a:p>
            <a:pPr algn="ctr">
              <a:lnSpc>
                <a:spcPts val="1800"/>
              </a:lnSpc>
            </a:pPr>
          </a:p>
          <a:p>
            <a:pPr algn="ctr" marL="0" indent="0" lvl="0">
              <a:lnSpc>
                <a:spcPts val="3600"/>
              </a:lnSpc>
              <a:spcBef>
                <a:spcPct val="0"/>
              </a:spcBef>
            </a:pPr>
            <a:r>
              <a:rPr lang="en-US" sz="3000">
                <a:solidFill>
                  <a:srgbClr val="000000"/>
                </a:solidFill>
                <a:latin typeface="Futura"/>
              </a:rPr>
              <a:t>is a vast ecosystem of technologies and platforms</a:t>
            </a:r>
          </a:p>
        </p:txBody>
      </p:sp>
      <p:sp>
        <p:nvSpPr>
          <p:cNvPr name="TextBox 33" id="33"/>
          <p:cNvSpPr txBox="true"/>
          <p:nvPr/>
        </p:nvSpPr>
        <p:spPr>
          <a:xfrm rot="0">
            <a:off x="11068050" y="2336042"/>
            <a:ext cx="9525" cy="539115"/>
          </a:xfrm>
          <a:prstGeom prst="rect">
            <a:avLst/>
          </a:prstGeom>
        </p:spPr>
        <p:txBody>
          <a:bodyPr anchor="t" rtlCol="false" tIns="0" lIns="0" bIns="0" rIns="0">
            <a:spAutoFit/>
          </a:bodyPr>
          <a:lstStyle/>
          <a:p>
            <a:pPr algn="ctr">
              <a:lnSpc>
                <a:spcPts val="4409"/>
              </a:lnSpc>
            </a:pPr>
          </a:p>
        </p:txBody>
      </p:sp>
      <p:sp>
        <p:nvSpPr>
          <p:cNvPr name="TextBox 34" id="34"/>
          <p:cNvSpPr txBox="true"/>
          <p:nvPr/>
        </p:nvSpPr>
        <p:spPr>
          <a:xfrm rot="0">
            <a:off x="1944235" y="4206267"/>
            <a:ext cx="6191250" cy="842186"/>
          </a:xfrm>
          <a:prstGeom prst="rect">
            <a:avLst/>
          </a:prstGeom>
        </p:spPr>
        <p:txBody>
          <a:bodyPr anchor="t" rtlCol="false" tIns="0" lIns="0" bIns="0" rIns="0">
            <a:spAutoFit/>
          </a:bodyPr>
          <a:lstStyle/>
          <a:p>
            <a:pPr>
              <a:lnSpc>
                <a:spcPts val="2800"/>
              </a:lnSpc>
            </a:pPr>
            <a:r>
              <a:rPr lang="en-US" sz="2000" u="sng">
                <a:solidFill>
                  <a:srgbClr val="000000"/>
                </a:solidFill>
                <a:latin typeface="Montserrat Semi-Bold Bold"/>
              </a:rPr>
              <a:t>Social media:</a:t>
            </a:r>
          </a:p>
          <a:p>
            <a:pPr>
              <a:lnSpc>
                <a:spcPts val="2010"/>
              </a:lnSpc>
            </a:pPr>
            <a:r>
              <a:rPr lang="en-US" sz="1436">
                <a:solidFill>
                  <a:srgbClr val="000000"/>
                </a:solidFill>
                <a:latin typeface="Montserrat Semi-Bold"/>
              </a:rPr>
              <a:t>Those platforms serve multiple purposes, from social interaction to news dissemination and academic discussions.</a:t>
            </a:r>
          </a:p>
        </p:txBody>
      </p:sp>
      <p:sp>
        <p:nvSpPr>
          <p:cNvPr name="TextBox 35" id="35"/>
          <p:cNvSpPr txBox="true"/>
          <p:nvPr/>
        </p:nvSpPr>
        <p:spPr>
          <a:xfrm rot="0">
            <a:off x="11077575" y="4186984"/>
            <a:ext cx="6191250" cy="842186"/>
          </a:xfrm>
          <a:prstGeom prst="rect">
            <a:avLst/>
          </a:prstGeom>
        </p:spPr>
        <p:txBody>
          <a:bodyPr anchor="t" rtlCol="false" tIns="0" lIns="0" bIns="0" rIns="0">
            <a:spAutoFit/>
          </a:bodyPr>
          <a:lstStyle/>
          <a:p>
            <a:pPr>
              <a:lnSpc>
                <a:spcPts val="2800"/>
              </a:lnSpc>
            </a:pPr>
            <a:r>
              <a:rPr lang="en-US" sz="2000" u="sng">
                <a:solidFill>
                  <a:srgbClr val="000000"/>
                </a:solidFill>
                <a:latin typeface="Montserrat Semi-Bold Bold"/>
              </a:rPr>
              <a:t>Online learning platforms: </a:t>
            </a:r>
          </a:p>
          <a:p>
            <a:pPr>
              <a:lnSpc>
                <a:spcPts val="2010"/>
              </a:lnSpc>
            </a:pPr>
            <a:r>
              <a:rPr lang="en-US" sz="1436">
                <a:solidFill>
                  <a:srgbClr val="000000"/>
                </a:solidFill>
                <a:latin typeface="Montserrat Semi-Bold"/>
              </a:rPr>
              <a:t>Revolutionize education with online courses and analytics for student progress monitoring.</a:t>
            </a:r>
          </a:p>
        </p:txBody>
      </p:sp>
      <p:sp>
        <p:nvSpPr>
          <p:cNvPr name="TextBox 36" id="36"/>
          <p:cNvSpPr txBox="true"/>
          <p:nvPr/>
        </p:nvSpPr>
        <p:spPr>
          <a:xfrm rot="0">
            <a:off x="1953760" y="7304144"/>
            <a:ext cx="6181725" cy="842186"/>
          </a:xfrm>
          <a:prstGeom prst="rect">
            <a:avLst/>
          </a:prstGeom>
        </p:spPr>
        <p:txBody>
          <a:bodyPr anchor="t" rtlCol="false" tIns="0" lIns="0" bIns="0" rIns="0">
            <a:spAutoFit/>
          </a:bodyPr>
          <a:lstStyle/>
          <a:p>
            <a:pPr>
              <a:lnSpc>
                <a:spcPts val="2800"/>
              </a:lnSpc>
            </a:pPr>
            <a:r>
              <a:rPr lang="en-US" sz="2000" u="sng">
                <a:solidFill>
                  <a:srgbClr val="000000"/>
                </a:solidFill>
                <a:latin typeface="Montserrat Semi-Bold Bold"/>
              </a:rPr>
              <a:t>Content-sharing sites: </a:t>
            </a:r>
          </a:p>
          <a:p>
            <a:pPr>
              <a:lnSpc>
                <a:spcPts val="2010"/>
              </a:lnSpc>
            </a:pPr>
            <a:r>
              <a:rPr lang="en-US" sz="1436">
                <a:solidFill>
                  <a:srgbClr val="000000"/>
                </a:solidFill>
                <a:latin typeface="Montserrat Semi-Bold"/>
              </a:rPr>
              <a:t>Act as repositories for various content forms, from video lectures to academic papers. </a:t>
            </a:r>
          </a:p>
        </p:txBody>
      </p:sp>
      <p:sp>
        <p:nvSpPr>
          <p:cNvPr name="TextBox 37" id="37"/>
          <p:cNvSpPr txBox="true"/>
          <p:nvPr/>
        </p:nvSpPr>
        <p:spPr>
          <a:xfrm rot="0">
            <a:off x="11077575" y="7304144"/>
            <a:ext cx="6191250" cy="594536"/>
          </a:xfrm>
          <a:prstGeom prst="rect">
            <a:avLst/>
          </a:prstGeom>
        </p:spPr>
        <p:txBody>
          <a:bodyPr anchor="t" rtlCol="false" tIns="0" lIns="0" bIns="0" rIns="0">
            <a:spAutoFit/>
          </a:bodyPr>
          <a:lstStyle/>
          <a:p>
            <a:pPr>
              <a:lnSpc>
                <a:spcPts val="2800"/>
              </a:lnSpc>
            </a:pPr>
            <a:r>
              <a:rPr lang="en-US" sz="2000" u="sng">
                <a:solidFill>
                  <a:srgbClr val="000000"/>
                </a:solidFill>
                <a:latin typeface="Montserrat Semi-Bold Bold"/>
              </a:rPr>
              <a:t>Digital collaboration tools:</a:t>
            </a:r>
          </a:p>
          <a:p>
            <a:pPr>
              <a:lnSpc>
                <a:spcPts val="2010"/>
              </a:lnSpc>
            </a:pPr>
            <a:r>
              <a:rPr lang="en-US" sz="1436">
                <a:solidFill>
                  <a:srgbClr val="000000"/>
                </a:solidFill>
                <a:latin typeface="Montserrat Semi-Bold"/>
              </a:rPr>
              <a:t>Facilitate collaborative work and project management.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9761654" y="1363388"/>
            <a:ext cx="1098316" cy="1098316"/>
            <a:chOff x="0" y="0"/>
            <a:chExt cx="1464422" cy="1464422"/>
          </a:xfrm>
        </p:grpSpPr>
        <p:grpSp>
          <p:nvGrpSpPr>
            <p:cNvPr name="Group 6" id="6"/>
            <p:cNvGrpSpPr/>
            <p:nvPr/>
          </p:nvGrpSpPr>
          <p:grpSpPr>
            <a:xfrm rot="0">
              <a:off x="0" y="0"/>
              <a:ext cx="1464422" cy="146442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9" id="9"/>
            <p:cNvSpPr/>
            <p:nvPr/>
          </p:nvSpPr>
          <p:spPr>
            <a:xfrm flipH="false" flipV="false" rot="0">
              <a:off x="270768" y="396372"/>
              <a:ext cx="922886" cy="671678"/>
            </a:xfrm>
            <a:custGeom>
              <a:avLst/>
              <a:gdLst/>
              <a:ahLst/>
              <a:cxnLst/>
              <a:rect r="r" b="b" t="t" l="l"/>
              <a:pathLst>
                <a:path h="671678" w="922886">
                  <a:moveTo>
                    <a:pt x="0" y="0"/>
                  </a:moveTo>
                  <a:lnTo>
                    <a:pt x="922886" y="0"/>
                  </a:lnTo>
                  <a:lnTo>
                    <a:pt x="922886" y="671678"/>
                  </a:lnTo>
                  <a:lnTo>
                    <a:pt x="0" y="6716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10" id="10"/>
          <p:cNvGrpSpPr/>
          <p:nvPr/>
        </p:nvGrpSpPr>
        <p:grpSpPr>
          <a:xfrm rot="0">
            <a:off x="9761654" y="2978865"/>
            <a:ext cx="1098316" cy="1098316"/>
            <a:chOff x="0" y="0"/>
            <a:chExt cx="1464422" cy="1464422"/>
          </a:xfrm>
        </p:grpSpPr>
        <p:grpSp>
          <p:nvGrpSpPr>
            <p:cNvPr name="Group 11" id="11"/>
            <p:cNvGrpSpPr/>
            <p:nvPr/>
          </p:nvGrpSpPr>
          <p:grpSpPr>
            <a:xfrm rot="0">
              <a:off x="0" y="0"/>
              <a:ext cx="1464422" cy="146442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14" id="14"/>
            <p:cNvSpPr/>
            <p:nvPr/>
          </p:nvSpPr>
          <p:spPr>
            <a:xfrm flipH="false" flipV="false" rot="0">
              <a:off x="280755" y="242466"/>
              <a:ext cx="902912" cy="979490"/>
            </a:xfrm>
            <a:custGeom>
              <a:avLst/>
              <a:gdLst/>
              <a:ahLst/>
              <a:cxnLst/>
              <a:rect r="r" b="b" t="t" l="l"/>
              <a:pathLst>
                <a:path h="979490" w="902912">
                  <a:moveTo>
                    <a:pt x="0" y="0"/>
                  </a:moveTo>
                  <a:lnTo>
                    <a:pt x="902912" y="0"/>
                  </a:lnTo>
                  <a:lnTo>
                    <a:pt x="902912" y="979490"/>
                  </a:lnTo>
                  <a:lnTo>
                    <a:pt x="0" y="9794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5" id="15"/>
          <p:cNvGrpSpPr/>
          <p:nvPr/>
        </p:nvGrpSpPr>
        <p:grpSpPr>
          <a:xfrm rot="0">
            <a:off x="9761654" y="4594342"/>
            <a:ext cx="1098316" cy="1098316"/>
            <a:chOff x="0" y="0"/>
            <a:chExt cx="1464422" cy="1464422"/>
          </a:xfrm>
        </p:grpSpPr>
        <p:grpSp>
          <p:nvGrpSpPr>
            <p:cNvPr name="Group 16" id="16"/>
            <p:cNvGrpSpPr/>
            <p:nvPr/>
          </p:nvGrpSpPr>
          <p:grpSpPr>
            <a:xfrm rot="0">
              <a:off x="0" y="0"/>
              <a:ext cx="1464422" cy="1464422"/>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19" id="19"/>
            <p:cNvSpPr/>
            <p:nvPr/>
          </p:nvSpPr>
          <p:spPr>
            <a:xfrm flipH="false" flipV="false" rot="0">
              <a:off x="306958" y="314505"/>
              <a:ext cx="850506" cy="850506"/>
            </a:xfrm>
            <a:custGeom>
              <a:avLst/>
              <a:gdLst/>
              <a:ahLst/>
              <a:cxnLst/>
              <a:rect r="r" b="b" t="t" l="l"/>
              <a:pathLst>
                <a:path h="850506" w="850506">
                  <a:moveTo>
                    <a:pt x="0" y="0"/>
                  </a:moveTo>
                  <a:lnTo>
                    <a:pt x="850506" y="0"/>
                  </a:lnTo>
                  <a:lnTo>
                    <a:pt x="850506" y="850506"/>
                  </a:lnTo>
                  <a:lnTo>
                    <a:pt x="0" y="8505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20" id="20"/>
          <p:cNvGrpSpPr/>
          <p:nvPr/>
        </p:nvGrpSpPr>
        <p:grpSpPr>
          <a:xfrm rot="0">
            <a:off x="9761654" y="6209819"/>
            <a:ext cx="1098316" cy="1098316"/>
            <a:chOff x="0" y="0"/>
            <a:chExt cx="1464422" cy="1464422"/>
          </a:xfrm>
        </p:grpSpPr>
        <p:grpSp>
          <p:nvGrpSpPr>
            <p:cNvPr name="Group 21" id="21"/>
            <p:cNvGrpSpPr/>
            <p:nvPr/>
          </p:nvGrpSpPr>
          <p:grpSpPr>
            <a:xfrm rot="0">
              <a:off x="0" y="0"/>
              <a:ext cx="1464422" cy="146442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24" id="24"/>
            <p:cNvSpPr/>
            <p:nvPr/>
          </p:nvSpPr>
          <p:spPr>
            <a:xfrm flipH="false" flipV="false" rot="0">
              <a:off x="268776" y="204958"/>
              <a:ext cx="926870" cy="946993"/>
            </a:xfrm>
            <a:custGeom>
              <a:avLst/>
              <a:gdLst/>
              <a:ahLst/>
              <a:cxnLst/>
              <a:rect r="r" b="b" t="t" l="l"/>
              <a:pathLst>
                <a:path h="946993" w="926870">
                  <a:moveTo>
                    <a:pt x="0" y="0"/>
                  </a:moveTo>
                  <a:lnTo>
                    <a:pt x="926870" y="0"/>
                  </a:lnTo>
                  <a:lnTo>
                    <a:pt x="926870" y="946993"/>
                  </a:lnTo>
                  <a:lnTo>
                    <a:pt x="0" y="9469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25" id="25"/>
          <p:cNvSpPr txBox="true"/>
          <p:nvPr/>
        </p:nvSpPr>
        <p:spPr>
          <a:xfrm rot="0">
            <a:off x="1770097" y="4514381"/>
            <a:ext cx="5756208" cy="2590229"/>
          </a:xfrm>
          <a:prstGeom prst="rect">
            <a:avLst/>
          </a:prstGeom>
        </p:spPr>
        <p:txBody>
          <a:bodyPr anchor="t" rtlCol="false" tIns="0" lIns="0" bIns="0" rIns="0">
            <a:spAutoFit/>
          </a:bodyPr>
          <a:lstStyle/>
          <a:p>
            <a:pPr algn="ctr">
              <a:lnSpc>
                <a:spcPts val="4147"/>
              </a:lnSpc>
            </a:pPr>
            <a:r>
              <a:rPr lang="en-US" sz="2764">
                <a:solidFill>
                  <a:srgbClr val="000000"/>
                </a:solidFill>
                <a:latin typeface="Now"/>
              </a:rPr>
              <a:t>empowers individuals in the digital world and involves effective and responsible use</a:t>
            </a:r>
          </a:p>
          <a:p>
            <a:pPr algn="ctr">
              <a:lnSpc>
                <a:spcPts val="4147"/>
              </a:lnSpc>
            </a:pPr>
            <a:r>
              <a:rPr lang="en-US" sz="2764">
                <a:solidFill>
                  <a:srgbClr val="000000"/>
                </a:solidFill>
                <a:latin typeface="Now"/>
              </a:rPr>
              <a:t>of digital technology.</a:t>
            </a:r>
          </a:p>
          <a:p>
            <a:pPr algn="ctr" marL="0" indent="0" lvl="0">
              <a:lnSpc>
                <a:spcPts val="4147"/>
              </a:lnSpc>
              <a:spcBef>
                <a:spcPct val="0"/>
              </a:spcBef>
            </a:pPr>
          </a:p>
        </p:txBody>
      </p:sp>
      <p:sp>
        <p:nvSpPr>
          <p:cNvPr name="TextBox 26" id="26"/>
          <p:cNvSpPr txBox="true"/>
          <p:nvPr/>
        </p:nvSpPr>
        <p:spPr>
          <a:xfrm rot="0">
            <a:off x="0" y="1675007"/>
            <a:ext cx="9144000" cy="2114550"/>
          </a:xfrm>
          <a:prstGeom prst="rect">
            <a:avLst/>
          </a:prstGeom>
        </p:spPr>
        <p:txBody>
          <a:bodyPr anchor="t" rtlCol="false" tIns="0" lIns="0" bIns="0" rIns="0">
            <a:spAutoFit/>
          </a:bodyPr>
          <a:lstStyle/>
          <a:p>
            <a:pPr algn="ctr">
              <a:lnSpc>
                <a:spcPts val="8399"/>
              </a:lnSpc>
            </a:pPr>
            <a:r>
              <a:rPr lang="en-US" sz="6999">
                <a:solidFill>
                  <a:srgbClr val="000000"/>
                </a:solidFill>
                <a:latin typeface="Futura"/>
              </a:rPr>
              <a:t>Digital </a:t>
            </a:r>
          </a:p>
          <a:p>
            <a:pPr algn="ctr" marL="0" indent="0" lvl="0">
              <a:lnSpc>
                <a:spcPts val="8399"/>
              </a:lnSpc>
              <a:spcBef>
                <a:spcPct val="0"/>
              </a:spcBef>
            </a:pPr>
            <a:r>
              <a:rPr lang="en-US" sz="6999">
                <a:solidFill>
                  <a:srgbClr val="000000"/>
                </a:solidFill>
                <a:latin typeface="Futura"/>
              </a:rPr>
              <a:t>Readiness</a:t>
            </a:r>
          </a:p>
        </p:txBody>
      </p:sp>
      <p:sp>
        <p:nvSpPr>
          <p:cNvPr name="TextBox 27" id="27"/>
          <p:cNvSpPr txBox="true"/>
          <p:nvPr/>
        </p:nvSpPr>
        <p:spPr>
          <a:xfrm rot="0">
            <a:off x="11058525" y="1463146"/>
            <a:ext cx="9525" cy="539115"/>
          </a:xfrm>
          <a:prstGeom prst="rect">
            <a:avLst/>
          </a:prstGeom>
        </p:spPr>
        <p:txBody>
          <a:bodyPr anchor="t" rtlCol="false" tIns="0" lIns="0" bIns="0" rIns="0">
            <a:spAutoFit/>
          </a:bodyPr>
          <a:lstStyle/>
          <a:p>
            <a:pPr algn="ctr">
              <a:lnSpc>
                <a:spcPts val="4409"/>
              </a:lnSpc>
            </a:pPr>
          </a:p>
        </p:txBody>
      </p:sp>
      <p:sp>
        <p:nvSpPr>
          <p:cNvPr name="TextBox 28" id="28"/>
          <p:cNvSpPr txBox="true"/>
          <p:nvPr/>
        </p:nvSpPr>
        <p:spPr>
          <a:xfrm rot="0">
            <a:off x="11477625" y="1408056"/>
            <a:ext cx="6191250" cy="1931035"/>
          </a:xfrm>
          <a:prstGeom prst="rect">
            <a:avLst/>
          </a:prstGeom>
        </p:spPr>
        <p:txBody>
          <a:bodyPr anchor="t" rtlCol="false" tIns="0" lIns="0" bIns="0" rIns="0">
            <a:spAutoFit/>
          </a:bodyPr>
          <a:lstStyle/>
          <a:p>
            <a:pPr>
              <a:lnSpc>
                <a:spcPts val="2240"/>
              </a:lnSpc>
            </a:pPr>
            <a:r>
              <a:rPr lang="en-US" sz="1600" u="sng">
                <a:solidFill>
                  <a:srgbClr val="000000"/>
                </a:solidFill>
                <a:latin typeface="Now Bold"/>
              </a:rPr>
              <a:t>Digital Literacy: </a:t>
            </a:r>
          </a:p>
          <a:p>
            <a:pPr marL="345443" indent="-172721" lvl="1">
              <a:lnSpc>
                <a:spcPts val="2240"/>
              </a:lnSpc>
              <a:buFont typeface="Arial"/>
              <a:buChar char="•"/>
            </a:pPr>
            <a:r>
              <a:rPr lang="en-US" sz="1600">
                <a:solidFill>
                  <a:srgbClr val="000000"/>
                </a:solidFill>
                <a:latin typeface="Now"/>
              </a:rPr>
              <a:t>Goes beyond basic computer skills.</a:t>
            </a:r>
          </a:p>
          <a:p>
            <a:pPr marL="345443" indent="-172721" lvl="1">
              <a:lnSpc>
                <a:spcPts val="2240"/>
              </a:lnSpc>
              <a:buFont typeface="Arial"/>
              <a:buChar char="•"/>
            </a:pPr>
            <a:r>
              <a:rPr lang="en-US" sz="1600">
                <a:solidFill>
                  <a:srgbClr val="000000"/>
                </a:solidFill>
                <a:latin typeface="Now"/>
              </a:rPr>
              <a:t>Empowers individuals to interpret and create digital content.</a:t>
            </a:r>
          </a:p>
          <a:p>
            <a:pPr marL="345443" indent="-172721" lvl="1">
              <a:lnSpc>
                <a:spcPts val="2240"/>
              </a:lnSpc>
              <a:buFont typeface="Arial"/>
              <a:buChar char="•"/>
            </a:pPr>
            <a:r>
              <a:rPr lang="en-US" sz="1600">
                <a:solidFill>
                  <a:srgbClr val="000000"/>
                </a:solidFill>
                <a:latin typeface="Now"/>
              </a:rPr>
              <a:t>Involves understanding technology and ethical considerations.</a:t>
            </a:r>
          </a:p>
          <a:p>
            <a:pPr>
              <a:lnSpc>
                <a:spcPts val="2240"/>
              </a:lnSpc>
            </a:pPr>
          </a:p>
        </p:txBody>
      </p:sp>
      <p:sp>
        <p:nvSpPr>
          <p:cNvPr name="TextBox 29" id="29"/>
          <p:cNvSpPr txBox="true"/>
          <p:nvPr/>
        </p:nvSpPr>
        <p:spPr>
          <a:xfrm rot="0">
            <a:off x="11477625" y="3302196"/>
            <a:ext cx="6191250" cy="1102360"/>
          </a:xfrm>
          <a:prstGeom prst="rect">
            <a:avLst/>
          </a:prstGeom>
        </p:spPr>
        <p:txBody>
          <a:bodyPr anchor="t" rtlCol="false" tIns="0" lIns="0" bIns="0" rIns="0">
            <a:spAutoFit/>
          </a:bodyPr>
          <a:lstStyle/>
          <a:p>
            <a:pPr>
              <a:lnSpc>
                <a:spcPts val="2240"/>
              </a:lnSpc>
            </a:pPr>
            <a:r>
              <a:rPr lang="en-US" sz="1600" u="sng">
                <a:solidFill>
                  <a:srgbClr val="000000"/>
                </a:solidFill>
                <a:latin typeface="Now Bold"/>
              </a:rPr>
              <a:t>Critical Thinking:</a:t>
            </a:r>
          </a:p>
          <a:p>
            <a:pPr marL="345443" indent="-172721" lvl="1">
              <a:lnSpc>
                <a:spcPts val="2240"/>
              </a:lnSpc>
              <a:buFont typeface="Arial"/>
              <a:buChar char="•"/>
            </a:pPr>
            <a:r>
              <a:rPr lang="en-US" sz="1600">
                <a:solidFill>
                  <a:srgbClr val="000000"/>
                </a:solidFill>
                <a:latin typeface="Now"/>
              </a:rPr>
              <a:t>Evaluates reliability of online information.</a:t>
            </a:r>
          </a:p>
          <a:p>
            <a:pPr marL="345443" indent="-172721" lvl="1">
              <a:lnSpc>
                <a:spcPts val="2240"/>
              </a:lnSpc>
              <a:buFont typeface="Arial"/>
              <a:buChar char="•"/>
            </a:pPr>
            <a:r>
              <a:rPr lang="en-US" sz="1600">
                <a:solidFill>
                  <a:srgbClr val="000000"/>
                </a:solidFill>
                <a:latin typeface="Now"/>
              </a:rPr>
              <a:t>Identifies biases and distinguishes fact from opinion.</a:t>
            </a:r>
          </a:p>
          <a:p>
            <a:pPr>
              <a:lnSpc>
                <a:spcPts val="2240"/>
              </a:lnSpc>
            </a:pPr>
          </a:p>
        </p:txBody>
      </p:sp>
      <p:sp>
        <p:nvSpPr>
          <p:cNvPr name="TextBox 30" id="30"/>
          <p:cNvSpPr txBox="true"/>
          <p:nvPr/>
        </p:nvSpPr>
        <p:spPr>
          <a:xfrm rot="0">
            <a:off x="11482388" y="4367661"/>
            <a:ext cx="6181725" cy="1931035"/>
          </a:xfrm>
          <a:prstGeom prst="rect">
            <a:avLst/>
          </a:prstGeom>
        </p:spPr>
        <p:txBody>
          <a:bodyPr anchor="t" rtlCol="false" tIns="0" lIns="0" bIns="0" rIns="0">
            <a:spAutoFit/>
          </a:bodyPr>
          <a:lstStyle/>
          <a:p>
            <a:pPr>
              <a:lnSpc>
                <a:spcPts val="2240"/>
              </a:lnSpc>
            </a:pPr>
            <a:r>
              <a:rPr lang="en-US" sz="1600" u="sng">
                <a:solidFill>
                  <a:srgbClr val="000000"/>
                </a:solidFill>
                <a:latin typeface="Now Bold"/>
              </a:rPr>
              <a:t>Information Literacy: </a:t>
            </a:r>
          </a:p>
          <a:p>
            <a:pPr marL="345443" indent="-172721" lvl="1">
              <a:lnSpc>
                <a:spcPts val="2240"/>
              </a:lnSpc>
              <a:buFont typeface="Arial"/>
              <a:buChar char="•"/>
            </a:pPr>
            <a:r>
              <a:rPr lang="en-US" sz="1600">
                <a:solidFill>
                  <a:srgbClr val="000000"/>
                </a:solidFill>
                <a:latin typeface="Now"/>
              </a:rPr>
              <a:t>Locates, assesses, and utilizes digital information effectively.</a:t>
            </a:r>
          </a:p>
          <a:p>
            <a:pPr marL="345443" indent="-172721" lvl="1">
              <a:lnSpc>
                <a:spcPts val="2240"/>
              </a:lnSpc>
              <a:buFont typeface="Arial"/>
              <a:buChar char="•"/>
            </a:pPr>
            <a:r>
              <a:rPr lang="en-US" sz="1600">
                <a:solidFill>
                  <a:srgbClr val="000000"/>
                </a:solidFill>
                <a:latin typeface="Now"/>
              </a:rPr>
              <a:t>Helps filter through information overload.</a:t>
            </a:r>
          </a:p>
          <a:p>
            <a:pPr marL="345443" indent="-172721" lvl="1">
              <a:lnSpc>
                <a:spcPts val="2240"/>
              </a:lnSpc>
              <a:buFont typeface="Arial"/>
              <a:buChar char="•"/>
            </a:pPr>
            <a:r>
              <a:rPr lang="en-US" sz="1600">
                <a:solidFill>
                  <a:srgbClr val="000000"/>
                </a:solidFill>
                <a:latin typeface="Now"/>
              </a:rPr>
              <a:t>Involves insightful exploration of data and comprehension of methodologies.</a:t>
            </a:r>
          </a:p>
          <a:p>
            <a:pPr>
              <a:lnSpc>
                <a:spcPts val="2240"/>
              </a:lnSpc>
            </a:pPr>
          </a:p>
        </p:txBody>
      </p:sp>
      <p:sp>
        <p:nvSpPr>
          <p:cNvPr name="TextBox 31" id="31"/>
          <p:cNvSpPr txBox="true"/>
          <p:nvPr/>
        </p:nvSpPr>
        <p:spPr>
          <a:xfrm rot="0">
            <a:off x="11477625" y="6261801"/>
            <a:ext cx="6191250" cy="1654810"/>
          </a:xfrm>
          <a:prstGeom prst="rect">
            <a:avLst/>
          </a:prstGeom>
        </p:spPr>
        <p:txBody>
          <a:bodyPr anchor="t" rtlCol="false" tIns="0" lIns="0" bIns="0" rIns="0">
            <a:spAutoFit/>
          </a:bodyPr>
          <a:lstStyle/>
          <a:p>
            <a:pPr>
              <a:lnSpc>
                <a:spcPts val="2240"/>
              </a:lnSpc>
            </a:pPr>
            <a:r>
              <a:rPr lang="en-US" sz="1600" u="sng">
                <a:solidFill>
                  <a:srgbClr val="000000"/>
                </a:solidFill>
                <a:latin typeface="Now Bold"/>
              </a:rPr>
              <a:t>Media Literacy:</a:t>
            </a:r>
          </a:p>
          <a:p>
            <a:pPr marL="345443" indent="-172721" lvl="1">
              <a:lnSpc>
                <a:spcPts val="2240"/>
              </a:lnSpc>
              <a:buFont typeface="Arial"/>
              <a:buChar char="•"/>
            </a:pPr>
            <a:r>
              <a:rPr lang="en-US" sz="1600">
                <a:solidFill>
                  <a:srgbClr val="000000"/>
                </a:solidFill>
                <a:latin typeface="Now"/>
              </a:rPr>
              <a:t>Understands the role and influence of media.</a:t>
            </a:r>
          </a:p>
          <a:p>
            <a:pPr marL="345443" indent="-172721" lvl="1">
              <a:lnSpc>
                <a:spcPts val="2240"/>
              </a:lnSpc>
              <a:buFont typeface="Arial"/>
              <a:buChar char="•"/>
            </a:pPr>
            <a:r>
              <a:rPr lang="en-US" sz="1600">
                <a:solidFill>
                  <a:srgbClr val="000000"/>
                </a:solidFill>
                <a:latin typeface="Now"/>
              </a:rPr>
              <a:t>Evaluates media content critically.</a:t>
            </a:r>
          </a:p>
          <a:p>
            <a:pPr marL="345443" indent="-172721" lvl="1">
              <a:lnSpc>
                <a:spcPts val="2240"/>
              </a:lnSpc>
              <a:buFont typeface="Arial"/>
              <a:buChar char="•"/>
            </a:pPr>
            <a:r>
              <a:rPr lang="en-US" sz="1600">
                <a:solidFill>
                  <a:srgbClr val="000000"/>
                </a:solidFill>
                <a:latin typeface="Now"/>
              </a:rPr>
              <a:t>Recognizes bias, propaganda, and impact on perceptions and beliefs.</a:t>
            </a:r>
          </a:p>
          <a:p>
            <a:pPr>
              <a:lnSpc>
                <a:spcPts val="2240"/>
              </a:lnSpc>
            </a:pPr>
          </a:p>
        </p:txBody>
      </p:sp>
      <p:sp>
        <p:nvSpPr>
          <p:cNvPr name="TextBox 32" id="32"/>
          <p:cNvSpPr txBox="true"/>
          <p:nvPr/>
        </p:nvSpPr>
        <p:spPr>
          <a:xfrm rot="0">
            <a:off x="11477625" y="7879715"/>
            <a:ext cx="6191250" cy="1378585"/>
          </a:xfrm>
          <a:prstGeom prst="rect">
            <a:avLst/>
          </a:prstGeom>
        </p:spPr>
        <p:txBody>
          <a:bodyPr anchor="t" rtlCol="false" tIns="0" lIns="0" bIns="0" rIns="0">
            <a:spAutoFit/>
          </a:bodyPr>
          <a:lstStyle/>
          <a:p>
            <a:pPr>
              <a:lnSpc>
                <a:spcPts val="2240"/>
              </a:lnSpc>
            </a:pPr>
            <a:r>
              <a:rPr lang="en-US" sz="1600" u="sng">
                <a:solidFill>
                  <a:srgbClr val="000000"/>
                </a:solidFill>
                <a:latin typeface="Now Bold"/>
              </a:rPr>
              <a:t>Data Literacy:</a:t>
            </a:r>
          </a:p>
          <a:p>
            <a:pPr marL="345443" indent="-172721" lvl="1">
              <a:lnSpc>
                <a:spcPts val="2240"/>
              </a:lnSpc>
              <a:buFont typeface="Arial"/>
              <a:buChar char="•"/>
            </a:pPr>
            <a:r>
              <a:rPr lang="en-US" sz="1600">
                <a:solidFill>
                  <a:srgbClr val="000000"/>
                </a:solidFill>
                <a:latin typeface="Now"/>
              </a:rPr>
              <a:t>Reads, understands, creates, and communicates data.</a:t>
            </a:r>
          </a:p>
          <a:p>
            <a:pPr marL="345443" indent="-172721" lvl="1">
              <a:lnSpc>
                <a:spcPts val="2240"/>
              </a:lnSpc>
              <a:buFont typeface="Arial"/>
              <a:buChar char="•"/>
            </a:pPr>
            <a:r>
              <a:rPr lang="en-US" sz="1600">
                <a:solidFill>
                  <a:srgbClr val="000000"/>
                </a:solidFill>
                <a:latin typeface="Now"/>
              </a:rPr>
              <a:t>Essential for making informed decisions in a data-rich world.</a:t>
            </a:r>
          </a:p>
          <a:p>
            <a:pPr>
              <a:lnSpc>
                <a:spcPts val="2240"/>
              </a:lnSpc>
            </a:pPr>
          </a:p>
        </p:txBody>
      </p:sp>
      <p:grpSp>
        <p:nvGrpSpPr>
          <p:cNvPr name="Group 33" id="33"/>
          <p:cNvGrpSpPr/>
          <p:nvPr/>
        </p:nvGrpSpPr>
        <p:grpSpPr>
          <a:xfrm rot="0">
            <a:off x="9761654" y="7825296"/>
            <a:ext cx="1098316" cy="1098316"/>
            <a:chOff x="0" y="0"/>
            <a:chExt cx="1464422" cy="1464422"/>
          </a:xfrm>
        </p:grpSpPr>
        <p:grpSp>
          <p:nvGrpSpPr>
            <p:cNvPr name="Group 34" id="34"/>
            <p:cNvGrpSpPr/>
            <p:nvPr/>
          </p:nvGrpSpPr>
          <p:grpSpPr>
            <a:xfrm rot="0">
              <a:off x="0" y="0"/>
              <a:ext cx="1464422" cy="1464422"/>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37" id="37"/>
            <p:cNvSpPr/>
            <p:nvPr/>
          </p:nvSpPr>
          <p:spPr>
            <a:xfrm flipH="false" flipV="false" rot="0">
              <a:off x="268776" y="268776"/>
              <a:ext cx="926870" cy="926870"/>
            </a:xfrm>
            <a:custGeom>
              <a:avLst/>
              <a:gdLst/>
              <a:ahLst/>
              <a:cxnLst/>
              <a:rect r="r" b="b" t="t" l="l"/>
              <a:pathLst>
                <a:path h="926870" w="926870">
                  <a:moveTo>
                    <a:pt x="0" y="0"/>
                  </a:moveTo>
                  <a:lnTo>
                    <a:pt x="926870" y="0"/>
                  </a:lnTo>
                  <a:lnTo>
                    <a:pt x="926870" y="926870"/>
                  </a:lnTo>
                  <a:lnTo>
                    <a:pt x="0" y="9268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74297"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765292" y="1447605"/>
            <a:ext cx="1098316" cy="1098316"/>
            <a:chOff x="0" y="0"/>
            <a:chExt cx="1464422" cy="1464422"/>
          </a:xfrm>
        </p:grpSpPr>
        <p:grpSp>
          <p:nvGrpSpPr>
            <p:cNvPr name="Group 6" id="6"/>
            <p:cNvGrpSpPr/>
            <p:nvPr/>
          </p:nvGrpSpPr>
          <p:grpSpPr>
            <a:xfrm rot="0">
              <a:off x="0" y="0"/>
              <a:ext cx="1464422" cy="146442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9" id="9"/>
            <p:cNvSpPr/>
            <p:nvPr/>
          </p:nvSpPr>
          <p:spPr>
            <a:xfrm flipH="false" flipV="false" rot="0">
              <a:off x="270768" y="396372"/>
              <a:ext cx="922886" cy="671678"/>
            </a:xfrm>
            <a:custGeom>
              <a:avLst/>
              <a:gdLst/>
              <a:ahLst/>
              <a:cxnLst/>
              <a:rect r="r" b="b" t="t" l="l"/>
              <a:pathLst>
                <a:path h="671678" w="922886">
                  <a:moveTo>
                    <a:pt x="0" y="0"/>
                  </a:moveTo>
                  <a:lnTo>
                    <a:pt x="922886" y="0"/>
                  </a:lnTo>
                  <a:lnTo>
                    <a:pt x="922886" y="671678"/>
                  </a:lnTo>
                  <a:lnTo>
                    <a:pt x="0" y="6716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TextBox 10" id="10"/>
          <p:cNvSpPr txBox="true"/>
          <p:nvPr/>
        </p:nvSpPr>
        <p:spPr>
          <a:xfrm rot="0">
            <a:off x="2533229" y="1538162"/>
            <a:ext cx="6191250" cy="2207260"/>
          </a:xfrm>
          <a:prstGeom prst="rect">
            <a:avLst/>
          </a:prstGeom>
        </p:spPr>
        <p:txBody>
          <a:bodyPr anchor="t" rtlCol="false" tIns="0" lIns="0" bIns="0" rIns="0">
            <a:spAutoFit/>
          </a:bodyPr>
          <a:lstStyle/>
          <a:p>
            <a:pPr>
              <a:lnSpc>
                <a:spcPts val="2240"/>
              </a:lnSpc>
            </a:pPr>
            <a:r>
              <a:rPr lang="en-US" sz="1600" u="sng">
                <a:solidFill>
                  <a:srgbClr val="000000"/>
                </a:solidFill>
                <a:latin typeface="Now Bold"/>
              </a:rPr>
              <a:t>Education Impact:</a:t>
            </a:r>
          </a:p>
          <a:p>
            <a:pPr marL="345441" indent="-172721" lvl="1">
              <a:lnSpc>
                <a:spcPts val="2240"/>
              </a:lnSpc>
              <a:buFont typeface="Arial"/>
              <a:buChar char="•"/>
            </a:pPr>
            <a:r>
              <a:rPr lang="en-US" sz="1600">
                <a:solidFill>
                  <a:srgbClr val="000000"/>
                </a:solidFill>
                <a:latin typeface="Now"/>
              </a:rPr>
              <a:t>Adaptive learning environments tailored to individual needs.</a:t>
            </a:r>
          </a:p>
          <a:p>
            <a:pPr marL="345441" indent="-172721" lvl="1">
              <a:lnSpc>
                <a:spcPts val="2240"/>
              </a:lnSpc>
              <a:buFont typeface="Arial"/>
              <a:buChar char="•"/>
            </a:pPr>
            <a:r>
              <a:rPr lang="en-US" sz="1600">
                <a:solidFill>
                  <a:srgbClr val="000000"/>
                </a:solidFill>
                <a:latin typeface="Now"/>
              </a:rPr>
              <a:t>Personalization challenges learners at the right level, fostering grit and resilience.</a:t>
            </a:r>
          </a:p>
          <a:p>
            <a:pPr marL="345441" indent="-172721" lvl="1">
              <a:lnSpc>
                <a:spcPts val="2240"/>
              </a:lnSpc>
              <a:buFont typeface="Arial"/>
              <a:buChar char="•"/>
            </a:pPr>
            <a:r>
              <a:rPr lang="en-US" sz="1600">
                <a:solidFill>
                  <a:srgbClr val="000000"/>
                </a:solidFill>
                <a:latin typeface="Now"/>
              </a:rPr>
              <a:t>AI-driven platforms offer individualized attention, supporting unique challenges and strengths.</a:t>
            </a:r>
          </a:p>
          <a:p>
            <a:pPr>
              <a:lnSpc>
                <a:spcPts val="2240"/>
              </a:lnSpc>
            </a:pPr>
          </a:p>
        </p:txBody>
      </p:sp>
      <p:grpSp>
        <p:nvGrpSpPr>
          <p:cNvPr name="Group 11" id="11"/>
          <p:cNvGrpSpPr/>
          <p:nvPr/>
        </p:nvGrpSpPr>
        <p:grpSpPr>
          <a:xfrm rot="0">
            <a:off x="765292" y="3512267"/>
            <a:ext cx="1098316" cy="1098316"/>
            <a:chOff x="0" y="0"/>
            <a:chExt cx="1464422" cy="1464422"/>
          </a:xfrm>
        </p:grpSpPr>
        <p:grpSp>
          <p:nvGrpSpPr>
            <p:cNvPr name="Group 12" id="12"/>
            <p:cNvGrpSpPr/>
            <p:nvPr/>
          </p:nvGrpSpPr>
          <p:grpSpPr>
            <a:xfrm rot="0">
              <a:off x="0" y="0"/>
              <a:ext cx="1464422" cy="146442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15" id="15"/>
            <p:cNvSpPr/>
            <p:nvPr/>
          </p:nvSpPr>
          <p:spPr>
            <a:xfrm flipH="false" flipV="false" rot="0">
              <a:off x="350898" y="259386"/>
              <a:ext cx="926870" cy="894850"/>
            </a:xfrm>
            <a:custGeom>
              <a:avLst/>
              <a:gdLst/>
              <a:ahLst/>
              <a:cxnLst/>
              <a:rect r="r" b="b" t="t" l="l"/>
              <a:pathLst>
                <a:path h="894850" w="926870">
                  <a:moveTo>
                    <a:pt x="0" y="0"/>
                  </a:moveTo>
                  <a:lnTo>
                    <a:pt x="926870" y="0"/>
                  </a:lnTo>
                  <a:lnTo>
                    <a:pt x="926870" y="894850"/>
                  </a:lnTo>
                  <a:lnTo>
                    <a:pt x="0" y="8948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6" id="16"/>
          <p:cNvGrpSpPr/>
          <p:nvPr/>
        </p:nvGrpSpPr>
        <p:grpSpPr>
          <a:xfrm rot="0">
            <a:off x="765292" y="5576928"/>
            <a:ext cx="1098316" cy="1098316"/>
            <a:chOff x="0" y="0"/>
            <a:chExt cx="1464422" cy="1464422"/>
          </a:xfrm>
        </p:grpSpPr>
        <p:grpSp>
          <p:nvGrpSpPr>
            <p:cNvPr name="Group 17" id="17"/>
            <p:cNvGrpSpPr/>
            <p:nvPr/>
          </p:nvGrpSpPr>
          <p:grpSpPr>
            <a:xfrm rot="0">
              <a:off x="0" y="0"/>
              <a:ext cx="1464422" cy="146442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20" id="20"/>
            <p:cNvSpPr/>
            <p:nvPr/>
          </p:nvSpPr>
          <p:spPr>
            <a:xfrm flipH="false" flipV="false" rot="0">
              <a:off x="344548" y="277273"/>
              <a:ext cx="926870" cy="926870"/>
            </a:xfrm>
            <a:custGeom>
              <a:avLst/>
              <a:gdLst/>
              <a:ahLst/>
              <a:cxnLst/>
              <a:rect r="r" b="b" t="t" l="l"/>
              <a:pathLst>
                <a:path h="926870" w="926870">
                  <a:moveTo>
                    <a:pt x="0" y="0"/>
                  </a:moveTo>
                  <a:lnTo>
                    <a:pt x="926870" y="0"/>
                  </a:lnTo>
                  <a:lnTo>
                    <a:pt x="926870" y="926870"/>
                  </a:lnTo>
                  <a:lnTo>
                    <a:pt x="0" y="9268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21" id="21"/>
          <p:cNvGrpSpPr/>
          <p:nvPr/>
        </p:nvGrpSpPr>
        <p:grpSpPr>
          <a:xfrm rot="0">
            <a:off x="765292" y="7641590"/>
            <a:ext cx="1098316" cy="1098316"/>
            <a:chOff x="0" y="0"/>
            <a:chExt cx="1464422" cy="1464422"/>
          </a:xfrm>
        </p:grpSpPr>
        <p:grpSp>
          <p:nvGrpSpPr>
            <p:cNvPr name="Group 22" id="22"/>
            <p:cNvGrpSpPr/>
            <p:nvPr/>
          </p:nvGrpSpPr>
          <p:grpSpPr>
            <a:xfrm rot="0">
              <a:off x="0" y="0"/>
              <a:ext cx="1464422" cy="1464422"/>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25" id="25"/>
            <p:cNvSpPr/>
            <p:nvPr/>
          </p:nvSpPr>
          <p:spPr>
            <a:xfrm flipH="false" flipV="false" rot="0">
              <a:off x="323961" y="288074"/>
              <a:ext cx="922057" cy="913674"/>
            </a:xfrm>
            <a:custGeom>
              <a:avLst/>
              <a:gdLst/>
              <a:ahLst/>
              <a:cxnLst/>
              <a:rect r="r" b="b" t="t" l="l"/>
              <a:pathLst>
                <a:path h="913674" w="922057">
                  <a:moveTo>
                    <a:pt x="0" y="0"/>
                  </a:moveTo>
                  <a:lnTo>
                    <a:pt x="922057" y="0"/>
                  </a:lnTo>
                  <a:lnTo>
                    <a:pt x="922057" y="913674"/>
                  </a:lnTo>
                  <a:lnTo>
                    <a:pt x="0" y="9136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26" id="26"/>
          <p:cNvSpPr txBox="true"/>
          <p:nvPr/>
        </p:nvSpPr>
        <p:spPr>
          <a:xfrm rot="0">
            <a:off x="2537991" y="5581714"/>
            <a:ext cx="6181725" cy="1931035"/>
          </a:xfrm>
          <a:prstGeom prst="rect">
            <a:avLst/>
          </a:prstGeom>
        </p:spPr>
        <p:txBody>
          <a:bodyPr anchor="t" rtlCol="false" tIns="0" lIns="0" bIns="0" rIns="0">
            <a:spAutoFit/>
          </a:bodyPr>
          <a:lstStyle/>
          <a:p>
            <a:pPr>
              <a:lnSpc>
                <a:spcPts val="2240"/>
              </a:lnSpc>
            </a:pPr>
            <a:r>
              <a:rPr lang="en-US" sz="1600" u="sng">
                <a:solidFill>
                  <a:srgbClr val="000000"/>
                </a:solidFill>
                <a:latin typeface="Now Bold"/>
              </a:rPr>
              <a:t>Research Contributions:</a:t>
            </a:r>
          </a:p>
          <a:p>
            <a:pPr marL="345441" indent="-172721" lvl="1">
              <a:lnSpc>
                <a:spcPts val="2240"/>
              </a:lnSpc>
              <a:buFont typeface="Arial"/>
              <a:buChar char="•"/>
            </a:pPr>
            <a:r>
              <a:rPr lang="en-US" sz="1600">
                <a:solidFill>
                  <a:srgbClr val="000000"/>
                </a:solidFill>
                <a:latin typeface="Now"/>
              </a:rPr>
              <a:t>Swift and accurate analysis of massive datasets.</a:t>
            </a:r>
          </a:p>
          <a:p>
            <a:pPr marL="345441" indent="-172721" lvl="1">
              <a:lnSpc>
                <a:spcPts val="2240"/>
              </a:lnSpc>
              <a:buFont typeface="Arial"/>
              <a:buChar char="•"/>
            </a:pPr>
            <a:r>
              <a:rPr lang="en-US" sz="1600">
                <a:solidFill>
                  <a:srgbClr val="000000"/>
                </a:solidFill>
                <a:latin typeface="Now"/>
              </a:rPr>
              <a:t>Uncovering patterns and insights that may be challenging for humans.</a:t>
            </a:r>
          </a:p>
          <a:p>
            <a:pPr marL="345441" indent="-172721" lvl="1">
              <a:lnSpc>
                <a:spcPts val="2240"/>
              </a:lnSpc>
              <a:buFont typeface="Arial"/>
              <a:buChar char="•"/>
            </a:pPr>
            <a:r>
              <a:rPr lang="en-US" sz="1600">
                <a:solidFill>
                  <a:srgbClr val="000000"/>
                </a:solidFill>
                <a:latin typeface="Now"/>
              </a:rPr>
              <a:t>Transforming research methodologies in social and natural sciences.</a:t>
            </a:r>
          </a:p>
          <a:p>
            <a:pPr>
              <a:lnSpc>
                <a:spcPts val="2240"/>
              </a:lnSpc>
            </a:pPr>
          </a:p>
        </p:txBody>
      </p:sp>
      <p:sp>
        <p:nvSpPr>
          <p:cNvPr name="TextBox 27" id="27"/>
          <p:cNvSpPr txBox="true"/>
          <p:nvPr/>
        </p:nvSpPr>
        <p:spPr>
          <a:xfrm rot="0">
            <a:off x="10737827" y="1349899"/>
            <a:ext cx="6521473" cy="4314825"/>
          </a:xfrm>
          <a:prstGeom prst="rect">
            <a:avLst/>
          </a:prstGeom>
        </p:spPr>
        <p:txBody>
          <a:bodyPr anchor="t" rtlCol="false" tIns="0" lIns="0" bIns="0" rIns="0">
            <a:spAutoFit/>
          </a:bodyPr>
          <a:lstStyle/>
          <a:p>
            <a:pPr algn="ctr">
              <a:lnSpc>
                <a:spcPts val="8520"/>
              </a:lnSpc>
            </a:pPr>
            <a:r>
              <a:rPr lang="en-US" sz="7100">
                <a:solidFill>
                  <a:srgbClr val="000000"/>
                </a:solidFill>
                <a:latin typeface="Futura"/>
              </a:rPr>
              <a:t>Role of </a:t>
            </a:r>
          </a:p>
          <a:p>
            <a:pPr algn="ctr" marL="0" indent="0" lvl="0">
              <a:lnSpc>
                <a:spcPts val="8520"/>
              </a:lnSpc>
              <a:spcBef>
                <a:spcPct val="0"/>
              </a:spcBef>
            </a:pPr>
            <a:r>
              <a:rPr lang="en-US" sz="7100">
                <a:solidFill>
                  <a:srgbClr val="000000"/>
                </a:solidFill>
                <a:latin typeface="Futura"/>
              </a:rPr>
              <a:t>AI &amp; ML in Digital Transformation</a:t>
            </a:r>
          </a:p>
        </p:txBody>
      </p:sp>
      <p:sp>
        <p:nvSpPr>
          <p:cNvPr name="TextBox 28" id="28"/>
          <p:cNvSpPr txBox="true"/>
          <p:nvPr/>
        </p:nvSpPr>
        <p:spPr>
          <a:xfrm rot="0">
            <a:off x="11232518" y="6525280"/>
            <a:ext cx="5532090" cy="1028129"/>
          </a:xfrm>
          <a:prstGeom prst="rect">
            <a:avLst/>
          </a:prstGeom>
        </p:spPr>
        <p:txBody>
          <a:bodyPr anchor="t" rtlCol="false" tIns="0" lIns="0" bIns="0" rIns="0">
            <a:spAutoFit/>
          </a:bodyPr>
          <a:lstStyle/>
          <a:p>
            <a:pPr algn="ctr">
              <a:lnSpc>
                <a:spcPts val="4147"/>
              </a:lnSpc>
              <a:spcBef>
                <a:spcPct val="0"/>
              </a:spcBef>
            </a:pPr>
            <a:r>
              <a:rPr lang="en-US" sz="2764">
                <a:solidFill>
                  <a:srgbClr val="000000"/>
                </a:solidFill>
                <a:latin typeface="Futura"/>
              </a:rPr>
              <a:t>reshape the digital landscape in education and research.</a:t>
            </a:r>
          </a:p>
        </p:txBody>
      </p:sp>
      <p:sp>
        <p:nvSpPr>
          <p:cNvPr name="TextBox 29" id="29"/>
          <p:cNvSpPr txBox="true"/>
          <p:nvPr/>
        </p:nvSpPr>
        <p:spPr>
          <a:xfrm rot="0">
            <a:off x="2533229" y="3836163"/>
            <a:ext cx="6191250" cy="1654810"/>
          </a:xfrm>
          <a:prstGeom prst="rect">
            <a:avLst/>
          </a:prstGeom>
        </p:spPr>
        <p:txBody>
          <a:bodyPr anchor="t" rtlCol="false" tIns="0" lIns="0" bIns="0" rIns="0">
            <a:spAutoFit/>
          </a:bodyPr>
          <a:lstStyle/>
          <a:p>
            <a:pPr>
              <a:lnSpc>
                <a:spcPts val="2240"/>
              </a:lnSpc>
            </a:pPr>
            <a:r>
              <a:rPr lang="en-US" sz="1600" u="sng">
                <a:solidFill>
                  <a:srgbClr val="000000"/>
                </a:solidFill>
                <a:latin typeface="Now Bold"/>
              </a:rPr>
              <a:t>Pedagogical Prospects:</a:t>
            </a:r>
          </a:p>
          <a:p>
            <a:pPr marL="345441" indent="-172721" lvl="1">
              <a:lnSpc>
                <a:spcPts val="2240"/>
              </a:lnSpc>
              <a:buFont typeface="Arial"/>
              <a:buChar char="•"/>
            </a:pPr>
            <a:r>
              <a:rPr lang="en-US" sz="1600">
                <a:solidFill>
                  <a:srgbClr val="000000"/>
                </a:solidFill>
                <a:latin typeface="Now"/>
              </a:rPr>
              <a:t>AI and ML tools for tutoring systems, automated grading, and identifying gaps in course materials.</a:t>
            </a:r>
          </a:p>
          <a:p>
            <a:pPr marL="345441" indent="-172721" lvl="1">
              <a:lnSpc>
                <a:spcPts val="2240"/>
              </a:lnSpc>
              <a:buFont typeface="Arial"/>
              <a:buChar char="•"/>
            </a:pPr>
            <a:r>
              <a:rPr lang="en-US" sz="1600">
                <a:solidFill>
                  <a:srgbClr val="000000"/>
                </a:solidFill>
                <a:latin typeface="Now"/>
              </a:rPr>
              <a:t>Real-time analysis of student engagement for immediate feedback and teaching adjustment.</a:t>
            </a:r>
          </a:p>
          <a:p>
            <a:pPr>
              <a:lnSpc>
                <a:spcPts val="2240"/>
              </a:lnSpc>
            </a:pPr>
          </a:p>
        </p:txBody>
      </p:sp>
      <p:sp>
        <p:nvSpPr>
          <p:cNvPr name="TextBox 30" id="30"/>
          <p:cNvSpPr txBox="true"/>
          <p:nvPr/>
        </p:nvSpPr>
        <p:spPr>
          <a:xfrm rot="0">
            <a:off x="2533229" y="7603490"/>
            <a:ext cx="6191250" cy="1654810"/>
          </a:xfrm>
          <a:prstGeom prst="rect">
            <a:avLst/>
          </a:prstGeom>
        </p:spPr>
        <p:txBody>
          <a:bodyPr anchor="t" rtlCol="false" tIns="0" lIns="0" bIns="0" rIns="0">
            <a:spAutoFit/>
          </a:bodyPr>
          <a:lstStyle/>
          <a:p>
            <a:pPr>
              <a:lnSpc>
                <a:spcPts val="2240"/>
              </a:lnSpc>
            </a:pPr>
            <a:r>
              <a:rPr lang="en-US" sz="1600" u="sng">
                <a:solidFill>
                  <a:srgbClr val="000000"/>
                </a:solidFill>
                <a:latin typeface="Now Bold"/>
              </a:rPr>
              <a:t>Decision-Making Enhancement:</a:t>
            </a:r>
          </a:p>
          <a:p>
            <a:pPr marL="345441" indent="-172721" lvl="1">
              <a:lnSpc>
                <a:spcPts val="2240"/>
              </a:lnSpc>
              <a:buFont typeface="Arial"/>
              <a:buChar char="•"/>
            </a:pPr>
            <a:r>
              <a:rPr lang="en-US" sz="1600">
                <a:solidFill>
                  <a:srgbClr val="000000"/>
                </a:solidFill>
                <a:latin typeface="Now"/>
              </a:rPr>
              <a:t>Predicting trends and outcomes based on data for informed administrative and educational decisions.</a:t>
            </a:r>
          </a:p>
          <a:p>
            <a:pPr marL="345441" indent="-172721" lvl="1">
              <a:lnSpc>
                <a:spcPts val="2240"/>
              </a:lnSpc>
              <a:buFont typeface="Arial"/>
              <a:buChar char="•"/>
            </a:pPr>
            <a:r>
              <a:rPr lang="en-US" sz="1600">
                <a:solidFill>
                  <a:srgbClr val="000000"/>
                </a:solidFill>
                <a:latin typeface="Now"/>
              </a:rPr>
              <a:t>Requires continuous learning, patience, and perseverance, building grit among academics and administrators.</a:t>
            </a:r>
          </a:p>
          <a:p>
            <a:pPr>
              <a:lnSpc>
                <a:spcPts val="2240"/>
              </a:lnSpc>
            </a:pPr>
          </a:p>
        </p:txBody>
      </p:sp>
      <p:sp>
        <p:nvSpPr>
          <p:cNvPr name="TextBox 31" id="31"/>
          <p:cNvSpPr txBox="true"/>
          <p:nvPr/>
        </p:nvSpPr>
        <p:spPr>
          <a:xfrm rot="0">
            <a:off x="2590914" y="1613674"/>
            <a:ext cx="9525" cy="539115"/>
          </a:xfrm>
          <a:prstGeom prst="rect">
            <a:avLst/>
          </a:prstGeom>
        </p:spPr>
        <p:txBody>
          <a:bodyPr anchor="t" rtlCol="false" tIns="0" lIns="0" bIns="0" rIns="0">
            <a:spAutoFit/>
          </a:bodyPr>
          <a:lstStyle/>
          <a:p>
            <a:pPr algn="ctr">
              <a:lnSpc>
                <a:spcPts val="440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0"/>
            <a:ext cx="18291805" cy="3173438"/>
            <a:chOff x="0" y="0"/>
            <a:chExt cx="4817595" cy="835803"/>
          </a:xfrm>
        </p:grpSpPr>
        <p:sp>
          <p:nvSpPr>
            <p:cNvPr name="Freeform 3" id="3"/>
            <p:cNvSpPr/>
            <p:nvPr/>
          </p:nvSpPr>
          <p:spPr>
            <a:xfrm flipH="false" flipV="false" rot="0">
              <a:off x="0" y="0"/>
              <a:ext cx="4817595" cy="835802"/>
            </a:xfrm>
            <a:custGeom>
              <a:avLst/>
              <a:gdLst/>
              <a:ahLst/>
              <a:cxnLst/>
              <a:rect r="r" b="b" t="t" l="l"/>
              <a:pathLst>
                <a:path h="835802" w="4817595">
                  <a:moveTo>
                    <a:pt x="0" y="0"/>
                  </a:moveTo>
                  <a:lnTo>
                    <a:pt x="4817595" y="0"/>
                  </a:lnTo>
                  <a:lnTo>
                    <a:pt x="4817595" y="835802"/>
                  </a:lnTo>
                  <a:lnTo>
                    <a:pt x="0" y="835802"/>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4817595" cy="87390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692512" y="4097252"/>
            <a:ext cx="1098316" cy="109831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9807230" y="4077969"/>
            <a:ext cx="1098316" cy="109831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0">
            <a:off x="692512" y="7205099"/>
            <a:ext cx="1098316" cy="109831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14" id="14"/>
          <p:cNvGrpSpPr/>
          <p:nvPr/>
        </p:nvGrpSpPr>
        <p:grpSpPr>
          <a:xfrm rot="0">
            <a:off x="9816326" y="7203962"/>
            <a:ext cx="1098316" cy="109831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17" id="17"/>
          <p:cNvGrpSpPr/>
          <p:nvPr/>
        </p:nvGrpSpPr>
        <p:grpSpPr>
          <a:xfrm rot="0">
            <a:off x="692512" y="5651175"/>
            <a:ext cx="1098316" cy="1098316"/>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20" id="20"/>
          <p:cNvGrpSpPr/>
          <p:nvPr/>
        </p:nvGrpSpPr>
        <p:grpSpPr>
          <a:xfrm rot="0">
            <a:off x="9825851" y="5640966"/>
            <a:ext cx="1098316" cy="1098316"/>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23" id="23"/>
          <p:cNvSpPr/>
          <p:nvPr/>
        </p:nvSpPr>
        <p:spPr>
          <a:xfrm flipH="false" flipV="false" rot="0">
            <a:off x="909750" y="4281740"/>
            <a:ext cx="682929" cy="729342"/>
          </a:xfrm>
          <a:custGeom>
            <a:avLst/>
            <a:gdLst/>
            <a:ahLst/>
            <a:cxnLst/>
            <a:rect r="r" b="b" t="t" l="l"/>
            <a:pathLst>
              <a:path h="729342" w="682929">
                <a:moveTo>
                  <a:pt x="0" y="0"/>
                </a:moveTo>
                <a:lnTo>
                  <a:pt x="682929" y="0"/>
                </a:lnTo>
                <a:lnTo>
                  <a:pt x="682929" y="729342"/>
                </a:lnTo>
                <a:lnTo>
                  <a:pt x="0" y="7293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909750" y="5888767"/>
            <a:ext cx="652806" cy="623133"/>
          </a:xfrm>
          <a:custGeom>
            <a:avLst/>
            <a:gdLst/>
            <a:ahLst/>
            <a:cxnLst/>
            <a:rect r="r" b="b" t="t" l="l"/>
            <a:pathLst>
              <a:path h="623133" w="652806">
                <a:moveTo>
                  <a:pt x="0" y="0"/>
                </a:moveTo>
                <a:lnTo>
                  <a:pt x="652806" y="0"/>
                </a:lnTo>
                <a:lnTo>
                  <a:pt x="652806" y="623133"/>
                </a:lnTo>
                <a:lnTo>
                  <a:pt x="0" y="6231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890660" y="7368002"/>
            <a:ext cx="702019" cy="772510"/>
          </a:xfrm>
          <a:custGeom>
            <a:avLst/>
            <a:gdLst/>
            <a:ahLst/>
            <a:cxnLst/>
            <a:rect r="r" b="b" t="t" l="l"/>
            <a:pathLst>
              <a:path h="772510" w="702019">
                <a:moveTo>
                  <a:pt x="0" y="0"/>
                </a:moveTo>
                <a:lnTo>
                  <a:pt x="702019" y="0"/>
                </a:lnTo>
                <a:lnTo>
                  <a:pt x="702019" y="772510"/>
                </a:lnTo>
                <a:lnTo>
                  <a:pt x="0" y="7725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9975645" y="4165103"/>
            <a:ext cx="742437" cy="742437"/>
          </a:xfrm>
          <a:custGeom>
            <a:avLst/>
            <a:gdLst/>
            <a:ahLst/>
            <a:cxnLst/>
            <a:rect r="r" b="b" t="t" l="l"/>
            <a:pathLst>
              <a:path h="742437" w="742437">
                <a:moveTo>
                  <a:pt x="0" y="0"/>
                </a:moveTo>
                <a:lnTo>
                  <a:pt x="742437" y="0"/>
                </a:lnTo>
                <a:lnTo>
                  <a:pt x="742437" y="742438"/>
                </a:lnTo>
                <a:lnTo>
                  <a:pt x="0" y="7424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10029477" y="5769031"/>
            <a:ext cx="707241" cy="722596"/>
          </a:xfrm>
          <a:custGeom>
            <a:avLst/>
            <a:gdLst/>
            <a:ahLst/>
            <a:cxnLst/>
            <a:rect r="r" b="b" t="t" l="l"/>
            <a:pathLst>
              <a:path h="722596" w="707241">
                <a:moveTo>
                  <a:pt x="0" y="0"/>
                </a:moveTo>
                <a:lnTo>
                  <a:pt x="707240" y="0"/>
                </a:lnTo>
                <a:lnTo>
                  <a:pt x="707240" y="722596"/>
                </a:lnTo>
                <a:lnTo>
                  <a:pt x="0" y="7225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8" id="28"/>
          <p:cNvSpPr txBox="true"/>
          <p:nvPr/>
        </p:nvSpPr>
        <p:spPr>
          <a:xfrm rot="0">
            <a:off x="0" y="850142"/>
            <a:ext cx="18288000" cy="1885950"/>
          </a:xfrm>
          <a:prstGeom prst="rect">
            <a:avLst/>
          </a:prstGeom>
        </p:spPr>
        <p:txBody>
          <a:bodyPr anchor="t" rtlCol="false" tIns="0" lIns="0" bIns="0" rIns="0">
            <a:spAutoFit/>
          </a:bodyPr>
          <a:lstStyle/>
          <a:p>
            <a:pPr algn="ctr">
              <a:lnSpc>
                <a:spcPts val="9480"/>
              </a:lnSpc>
            </a:pPr>
            <a:r>
              <a:rPr lang="en-US" sz="7900">
                <a:solidFill>
                  <a:srgbClr val="000000"/>
                </a:solidFill>
                <a:latin typeface="Futura"/>
              </a:rPr>
              <a:t>Building a Digital Culture in Academia</a:t>
            </a:r>
          </a:p>
          <a:p>
            <a:pPr algn="ctr">
              <a:lnSpc>
                <a:spcPts val="1800"/>
              </a:lnSpc>
            </a:pPr>
          </a:p>
          <a:p>
            <a:pPr algn="ctr" marL="0" indent="0" lvl="0">
              <a:lnSpc>
                <a:spcPts val="3600"/>
              </a:lnSpc>
              <a:spcBef>
                <a:spcPct val="0"/>
              </a:spcBef>
            </a:pPr>
            <a:r>
              <a:rPr lang="en-US" sz="3000">
                <a:solidFill>
                  <a:srgbClr val="000000"/>
                </a:solidFill>
                <a:latin typeface="Futura"/>
              </a:rPr>
              <a:t>is a m</a:t>
            </a:r>
            <a:r>
              <a:rPr lang="en-US" sz="3000">
                <a:solidFill>
                  <a:srgbClr val="000000"/>
                </a:solidFill>
                <a:latin typeface="Futura"/>
              </a:rPr>
              <a:t>ultifaceted endeavor centered around acceptance and encouragement of digital transformation</a:t>
            </a:r>
          </a:p>
        </p:txBody>
      </p:sp>
      <p:sp>
        <p:nvSpPr>
          <p:cNvPr name="TextBox 29" id="29"/>
          <p:cNvSpPr txBox="true"/>
          <p:nvPr/>
        </p:nvSpPr>
        <p:spPr>
          <a:xfrm rot="0">
            <a:off x="11068050" y="2336042"/>
            <a:ext cx="9525" cy="539115"/>
          </a:xfrm>
          <a:prstGeom prst="rect">
            <a:avLst/>
          </a:prstGeom>
        </p:spPr>
        <p:txBody>
          <a:bodyPr anchor="t" rtlCol="false" tIns="0" lIns="0" bIns="0" rIns="0">
            <a:spAutoFit/>
          </a:bodyPr>
          <a:lstStyle/>
          <a:p>
            <a:pPr algn="ctr">
              <a:lnSpc>
                <a:spcPts val="4409"/>
              </a:lnSpc>
            </a:pPr>
          </a:p>
        </p:txBody>
      </p:sp>
      <p:sp>
        <p:nvSpPr>
          <p:cNvPr name="TextBox 30" id="30"/>
          <p:cNvSpPr txBox="true"/>
          <p:nvPr/>
        </p:nvSpPr>
        <p:spPr>
          <a:xfrm rot="0">
            <a:off x="2024887" y="4206267"/>
            <a:ext cx="6191250" cy="1378585"/>
          </a:xfrm>
          <a:prstGeom prst="rect">
            <a:avLst/>
          </a:prstGeom>
        </p:spPr>
        <p:txBody>
          <a:bodyPr anchor="t" rtlCol="false" tIns="0" lIns="0" bIns="0" rIns="0">
            <a:spAutoFit/>
          </a:bodyPr>
          <a:lstStyle/>
          <a:p>
            <a:pPr>
              <a:lnSpc>
                <a:spcPts val="2239"/>
              </a:lnSpc>
            </a:pPr>
            <a:r>
              <a:rPr lang="en-US" sz="1599" u="sng">
                <a:solidFill>
                  <a:srgbClr val="000000"/>
                </a:solidFill>
                <a:latin typeface="Now Bold"/>
              </a:rPr>
              <a:t>Digital Innovation:</a:t>
            </a:r>
          </a:p>
          <a:p>
            <a:pPr marL="345439" indent="-172720" lvl="1">
              <a:lnSpc>
                <a:spcPts val="2239"/>
              </a:lnSpc>
              <a:buFont typeface="Arial"/>
              <a:buChar char="•"/>
            </a:pPr>
            <a:r>
              <a:rPr lang="en-US" sz="1599">
                <a:solidFill>
                  <a:srgbClr val="000000"/>
                </a:solidFill>
                <a:latin typeface="Now"/>
              </a:rPr>
              <a:t>Acts as a catalyst for grit cultivation.</a:t>
            </a:r>
          </a:p>
          <a:p>
            <a:pPr marL="345439" indent="-172720" lvl="1">
              <a:lnSpc>
                <a:spcPts val="2239"/>
              </a:lnSpc>
              <a:buFont typeface="Arial"/>
              <a:buChar char="•"/>
            </a:pPr>
            <a:r>
              <a:rPr lang="en-US" sz="1599">
                <a:solidFill>
                  <a:srgbClr val="000000"/>
                </a:solidFill>
                <a:latin typeface="Now"/>
              </a:rPr>
              <a:t>Encourages academics to step out of their comfort zones, learn through trial and error, and persist despite setbacks.</a:t>
            </a:r>
          </a:p>
          <a:p>
            <a:pPr>
              <a:lnSpc>
                <a:spcPts val="2239"/>
              </a:lnSpc>
            </a:pPr>
          </a:p>
        </p:txBody>
      </p:sp>
      <p:sp>
        <p:nvSpPr>
          <p:cNvPr name="TextBox 31" id="31"/>
          <p:cNvSpPr txBox="true"/>
          <p:nvPr/>
        </p:nvSpPr>
        <p:spPr>
          <a:xfrm rot="0">
            <a:off x="11390893" y="4244978"/>
            <a:ext cx="6191250" cy="1378585"/>
          </a:xfrm>
          <a:prstGeom prst="rect">
            <a:avLst/>
          </a:prstGeom>
        </p:spPr>
        <p:txBody>
          <a:bodyPr anchor="t" rtlCol="false" tIns="0" lIns="0" bIns="0" rIns="0">
            <a:spAutoFit/>
          </a:bodyPr>
          <a:lstStyle/>
          <a:p>
            <a:pPr>
              <a:lnSpc>
                <a:spcPts val="2239"/>
              </a:lnSpc>
            </a:pPr>
            <a:r>
              <a:rPr lang="en-US" sz="1599" u="sng">
                <a:solidFill>
                  <a:srgbClr val="000000"/>
                </a:solidFill>
                <a:latin typeface="Now Bold"/>
              </a:rPr>
              <a:t>Open Science:</a:t>
            </a:r>
          </a:p>
          <a:p>
            <a:pPr marL="345439" indent="-172720" lvl="1">
              <a:lnSpc>
                <a:spcPts val="2239"/>
              </a:lnSpc>
              <a:buFont typeface="Arial"/>
              <a:buChar char="•"/>
            </a:pPr>
            <a:r>
              <a:rPr lang="en-US" sz="1599">
                <a:solidFill>
                  <a:srgbClr val="000000"/>
                </a:solidFill>
                <a:latin typeface="Now"/>
              </a:rPr>
              <a:t>Empowered by digital transformation, breaking down barriers to knowledge.</a:t>
            </a:r>
          </a:p>
          <a:p>
            <a:pPr marL="345439" indent="-172720" lvl="1">
              <a:lnSpc>
                <a:spcPts val="2239"/>
              </a:lnSpc>
              <a:buFont typeface="Arial"/>
              <a:buChar char="•"/>
            </a:pPr>
            <a:r>
              <a:rPr lang="en-US" sz="1599">
                <a:solidFill>
                  <a:srgbClr val="000000"/>
                </a:solidFill>
                <a:latin typeface="Now"/>
              </a:rPr>
              <a:t>Requires adapting to new ways of disseminating and collaborating on research.</a:t>
            </a:r>
          </a:p>
        </p:txBody>
      </p:sp>
      <p:sp>
        <p:nvSpPr>
          <p:cNvPr name="TextBox 32" id="32"/>
          <p:cNvSpPr txBox="true"/>
          <p:nvPr/>
        </p:nvSpPr>
        <p:spPr>
          <a:xfrm rot="0">
            <a:off x="1944235" y="7304144"/>
            <a:ext cx="6352552" cy="1378585"/>
          </a:xfrm>
          <a:prstGeom prst="rect">
            <a:avLst/>
          </a:prstGeom>
        </p:spPr>
        <p:txBody>
          <a:bodyPr anchor="t" rtlCol="false" tIns="0" lIns="0" bIns="0" rIns="0">
            <a:spAutoFit/>
          </a:bodyPr>
          <a:lstStyle/>
          <a:p>
            <a:pPr>
              <a:lnSpc>
                <a:spcPts val="2239"/>
              </a:lnSpc>
            </a:pPr>
            <a:r>
              <a:rPr lang="en-US" sz="1599" u="sng">
                <a:solidFill>
                  <a:srgbClr val="000000"/>
                </a:solidFill>
                <a:latin typeface="Now Bold"/>
              </a:rPr>
              <a:t>Digital Transformation:</a:t>
            </a:r>
          </a:p>
          <a:p>
            <a:pPr marL="345439" indent="-172720" lvl="1">
              <a:lnSpc>
                <a:spcPts val="2239"/>
              </a:lnSpc>
              <a:buFont typeface="Arial"/>
              <a:buChar char="•"/>
            </a:pPr>
            <a:r>
              <a:rPr lang="en-US" sz="1599">
                <a:solidFill>
                  <a:srgbClr val="000000"/>
                </a:solidFill>
                <a:latin typeface="Now"/>
              </a:rPr>
              <a:t>Provides avenues for open science, fosters public engagement, and enables social innovation.</a:t>
            </a:r>
          </a:p>
          <a:p>
            <a:pPr marL="345439" indent="-172720" lvl="1">
              <a:lnSpc>
                <a:spcPts val="2239"/>
              </a:lnSpc>
              <a:buFont typeface="Arial"/>
              <a:buChar char="•"/>
            </a:pPr>
            <a:r>
              <a:rPr lang="en-US" sz="1599">
                <a:solidFill>
                  <a:srgbClr val="000000"/>
                </a:solidFill>
                <a:latin typeface="Now"/>
              </a:rPr>
              <a:t>Grit is pivotal in each of these areas.</a:t>
            </a:r>
          </a:p>
          <a:p>
            <a:pPr>
              <a:lnSpc>
                <a:spcPts val="2239"/>
              </a:lnSpc>
            </a:pPr>
          </a:p>
        </p:txBody>
      </p:sp>
      <p:sp>
        <p:nvSpPr>
          <p:cNvPr name="TextBox 33" id="33"/>
          <p:cNvSpPr txBox="true"/>
          <p:nvPr/>
        </p:nvSpPr>
        <p:spPr>
          <a:xfrm rot="0">
            <a:off x="11390893" y="7362138"/>
            <a:ext cx="6191250" cy="1378585"/>
          </a:xfrm>
          <a:prstGeom prst="rect">
            <a:avLst/>
          </a:prstGeom>
        </p:spPr>
        <p:txBody>
          <a:bodyPr anchor="t" rtlCol="false" tIns="0" lIns="0" bIns="0" rIns="0">
            <a:spAutoFit/>
          </a:bodyPr>
          <a:lstStyle/>
          <a:p>
            <a:pPr>
              <a:lnSpc>
                <a:spcPts val="2239"/>
              </a:lnSpc>
            </a:pPr>
            <a:r>
              <a:rPr lang="en-US" sz="1599" u="sng">
                <a:solidFill>
                  <a:srgbClr val="000000"/>
                </a:solidFill>
                <a:latin typeface="Now Bold"/>
              </a:rPr>
              <a:t>Social Innovation:</a:t>
            </a:r>
          </a:p>
          <a:p>
            <a:pPr marL="345439" indent="-172720" lvl="1">
              <a:lnSpc>
                <a:spcPts val="2239"/>
              </a:lnSpc>
              <a:buFont typeface="Arial"/>
              <a:buChar char="•"/>
            </a:pPr>
            <a:r>
              <a:rPr lang="en-US" sz="1599">
                <a:solidFill>
                  <a:srgbClr val="000000"/>
                </a:solidFill>
                <a:latin typeface="Now"/>
              </a:rPr>
              <a:t>Digital approaches enable novel solutions to social challenges.</a:t>
            </a:r>
          </a:p>
          <a:p>
            <a:pPr marL="345439" indent="-172720" lvl="1">
              <a:lnSpc>
                <a:spcPts val="2239"/>
              </a:lnSpc>
              <a:buFont typeface="Arial"/>
              <a:buChar char="•"/>
            </a:pPr>
            <a:r>
              <a:rPr lang="en-US" sz="1599">
                <a:solidFill>
                  <a:srgbClr val="000000"/>
                </a:solidFill>
                <a:latin typeface="Now"/>
              </a:rPr>
              <a:t>Involves venturing into uncharted territory, experimenting, and dealing with failures, requiring substantial grit.</a:t>
            </a:r>
          </a:p>
        </p:txBody>
      </p:sp>
      <p:sp>
        <p:nvSpPr>
          <p:cNvPr name="TextBox 34" id="34"/>
          <p:cNvSpPr txBox="true"/>
          <p:nvPr/>
        </p:nvSpPr>
        <p:spPr>
          <a:xfrm rot="0">
            <a:off x="2024887" y="5912368"/>
            <a:ext cx="6191250" cy="1102360"/>
          </a:xfrm>
          <a:prstGeom prst="rect">
            <a:avLst/>
          </a:prstGeom>
        </p:spPr>
        <p:txBody>
          <a:bodyPr anchor="t" rtlCol="false" tIns="0" lIns="0" bIns="0" rIns="0">
            <a:spAutoFit/>
          </a:bodyPr>
          <a:lstStyle/>
          <a:p>
            <a:pPr>
              <a:lnSpc>
                <a:spcPts val="2239"/>
              </a:lnSpc>
            </a:pPr>
            <a:r>
              <a:rPr lang="en-US" sz="1599" u="sng">
                <a:solidFill>
                  <a:srgbClr val="000000"/>
                </a:solidFill>
                <a:latin typeface="Now Bold"/>
              </a:rPr>
              <a:t>Digital Leadership:</a:t>
            </a:r>
          </a:p>
          <a:p>
            <a:pPr marL="345439" indent="-172720" lvl="1">
              <a:lnSpc>
                <a:spcPts val="2239"/>
              </a:lnSpc>
              <a:buFont typeface="Arial"/>
              <a:buChar char="•"/>
            </a:pPr>
            <a:r>
              <a:rPr lang="en-US" sz="1599">
                <a:solidFill>
                  <a:srgbClr val="000000"/>
                </a:solidFill>
                <a:latin typeface="Now"/>
              </a:rPr>
              <a:t>Critical for a thriving digital culture.</a:t>
            </a:r>
          </a:p>
          <a:p>
            <a:pPr marL="345439" indent="-172720" lvl="1">
              <a:lnSpc>
                <a:spcPts val="2239"/>
              </a:lnSpc>
              <a:buFont typeface="Arial"/>
              <a:buChar char="•"/>
            </a:pPr>
            <a:r>
              <a:rPr lang="en-US" sz="1599">
                <a:solidFill>
                  <a:srgbClr val="000000"/>
                </a:solidFill>
                <a:latin typeface="Now"/>
              </a:rPr>
              <a:t>Digital leaders navigate the digital landscape, inspire others, and exemplify resilience and perseverance.</a:t>
            </a:r>
          </a:p>
        </p:txBody>
      </p:sp>
      <p:sp>
        <p:nvSpPr>
          <p:cNvPr name="TextBox 35" id="35"/>
          <p:cNvSpPr txBox="true"/>
          <p:nvPr/>
        </p:nvSpPr>
        <p:spPr>
          <a:xfrm rot="0">
            <a:off x="11390893" y="5807975"/>
            <a:ext cx="6191250" cy="1654810"/>
          </a:xfrm>
          <a:prstGeom prst="rect">
            <a:avLst/>
          </a:prstGeom>
        </p:spPr>
        <p:txBody>
          <a:bodyPr anchor="t" rtlCol="false" tIns="0" lIns="0" bIns="0" rIns="0">
            <a:spAutoFit/>
          </a:bodyPr>
          <a:lstStyle/>
          <a:p>
            <a:pPr>
              <a:lnSpc>
                <a:spcPts val="2239"/>
              </a:lnSpc>
            </a:pPr>
            <a:r>
              <a:rPr lang="en-US" sz="1599" u="sng">
                <a:solidFill>
                  <a:srgbClr val="000000"/>
                </a:solidFill>
                <a:latin typeface="Now Bold"/>
              </a:rPr>
              <a:t>Social Impact:</a:t>
            </a:r>
          </a:p>
          <a:p>
            <a:pPr marL="345439" indent="-172720" lvl="1">
              <a:lnSpc>
                <a:spcPts val="2239"/>
              </a:lnSpc>
              <a:buFont typeface="Arial"/>
              <a:buChar char="•"/>
            </a:pPr>
            <a:r>
              <a:rPr lang="en-US" sz="1599">
                <a:solidFill>
                  <a:srgbClr val="000000"/>
                </a:solidFill>
                <a:latin typeface="Now"/>
              </a:rPr>
              <a:t>Enhances public connection, fostering dialogue and understanding.</a:t>
            </a:r>
          </a:p>
          <a:p>
            <a:pPr marL="345439" indent="-172720" lvl="1">
              <a:lnSpc>
                <a:spcPts val="2239"/>
              </a:lnSpc>
              <a:buFont typeface="Arial"/>
              <a:buChar char="•"/>
            </a:pPr>
            <a:r>
              <a:rPr lang="en-US" sz="1599">
                <a:solidFill>
                  <a:srgbClr val="000000"/>
                </a:solidFill>
                <a:latin typeface="Now"/>
              </a:rPr>
              <a:t>Calls for grit in navigating platforms effectively, handling public scrutiny, and reaping rewards through perseverance.</a:t>
            </a:r>
          </a:p>
          <a:p>
            <a:pPr>
              <a:lnSpc>
                <a:spcPts val="2239"/>
              </a:lnSpc>
            </a:pPr>
          </a:p>
        </p:txBody>
      </p:sp>
      <p:sp>
        <p:nvSpPr>
          <p:cNvPr name="Freeform 36" id="36"/>
          <p:cNvSpPr/>
          <p:nvPr/>
        </p:nvSpPr>
        <p:spPr>
          <a:xfrm flipH="false" flipV="false" rot="0">
            <a:off x="10013302" y="7367932"/>
            <a:ext cx="723416" cy="772580"/>
          </a:xfrm>
          <a:custGeom>
            <a:avLst/>
            <a:gdLst/>
            <a:ahLst/>
            <a:cxnLst/>
            <a:rect r="r" b="b" t="t" l="l"/>
            <a:pathLst>
              <a:path h="772580" w="723416">
                <a:moveTo>
                  <a:pt x="0" y="0"/>
                </a:moveTo>
                <a:lnTo>
                  <a:pt x="723415" y="0"/>
                </a:lnTo>
                <a:lnTo>
                  <a:pt x="723415" y="772580"/>
                </a:lnTo>
                <a:lnTo>
                  <a:pt x="0" y="7725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9782061" y="1713107"/>
            <a:ext cx="7477239" cy="1866558"/>
            <a:chOff x="0" y="0"/>
            <a:chExt cx="9969652" cy="2488744"/>
          </a:xfrm>
        </p:grpSpPr>
        <p:grpSp>
          <p:nvGrpSpPr>
            <p:cNvPr name="Group 6" id="6"/>
            <p:cNvGrpSpPr/>
            <p:nvPr/>
          </p:nvGrpSpPr>
          <p:grpSpPr>
            <a:xfrm rot="0">
              <a:off x="0" y="0"/>
              <a:ext cx="1464422" cy="146442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TextBox 9" id="9"/>
            <p:cNvSpPr txBox="true"/>
            <p:nvPr/>
          </p:nvSpPr>
          <p:spPr>
            <a:xfrm rot="0">
              <a:off x="1714652" y="45029"/>
              <a:ext cx="8255000" cy="2443715"/>
            </a:xfrm>
            <a:prstGeom prst="rect">
              <a:avLst/>
            </a:prstGeom>
          </p:spPr>
          <p:txBody>
            <a:bodyPr anchor="t" rtlCol="false" tIns="0" lIns="0" bIns="0" rIns="0">
              <a:spAutoFit/>
            </a:bodyPr>
            <a:lstStyle/>
            <a:p>
              <a:pPr>
                <a:lnSpc>
                  <a:spcPts val="2800"/>
                </a:lnSpc>
              </a:pPr>
              <a:r>
                <a:rPr lang="en-US" sz="2000" u="sng">
                  <a:solidFill>
                    <a:srgbClr val="000000"/>
                  </a:solidFill>
                  <a:latin typeface="Now Bold"/>
                </a:rPr>
                <a:t>Information Overload and Grit:</a:t>
              </a:r>
            </a:p>
            <a:p>
              <a:pPr marL="310057" indent="-155029" lvl="1">
                <a:lnSpc>
                  <a:spcPts val="2010"/>
                </a:lnSpc>
                <a:buFont typeface="Arial"/>
                <a:buChar char="•"/>
              </a:pPr>
              <a:r>
                <a:rPr lang="en-US" sz="1436">
                  <a:solidFill>
                    <a:srgbClr val="000000"/>
                  </a:solidFill>
                  <a:latin typeface="Now"/>
                </a:rPr>
                <a:t>Abundance of data leads to cognitive overload.</a:t>
              </a:r>
            </a:p>
            <a:p>
              <a:pPr marL="310057" indent="-155029" lvl="1">
                <a:lnSpc>
                  <a:spcPts val="2010"/>
                </a:lnSpc>
                <a:buFont typeface="Arial"/>
                <a:buChar char="•"/>
              </a:pPr>
              <a:r>
                <a:rPr lang="en-US" sz="1436">
                  <a:solidFill>
                    <a:srgbClr val="000000"/>
                  </a:solidFill>
                  <a:latin typeface="Now"/>
                </a:rPr>
                <a:t>Grit empowers individuals to stay focused, sift through noise, and process information selectively.</a:t>
              </a:r>
            </a:p>
            <a:p>
              <a:pPr marL="310057" indent="-155029" lvl="1">
                <a:lnSpc>
                  <a:spcPts val="2010"/>
                </a:lnSpc>
                <a:buFont typeface="Arial"/>
                <a:buChar char="•"/>
              </a:pPr>
              <a:r>
                <a:rPr lang="en-US" sz="1436">
                  <a:solidFill>
                    <a:srgbClr val="000000"/>
                  </a:solidFill>
                  <a:latin typeface="Now"/>
                </a:rPr>
                <a:t>Cultivating grit turns challenges into opportunities in the face of overwhelming information.</a:t>
              </a:r>
            </a:p>
            <a:p>
              <a:pPr>
                <a:lnSpc>
                  <a:spcPts val="2010"/>
                </a:lnSpc>
              </a:pPr>
            </a:p>
          </p:txBody>
        </p:sp>
      </p:grpSp>
      <p:grpSp>
        <p:nvGrpSpPr>
          <p:cNvPr name="Group 10" id="10"/>
          <p:cNvGrpSpPr/>
          <p:nvPr/>
        </p:nvGrpSpPr>
        <p:grpSpPr>
          <a:xfrm rot="0">
            <a:off x="9782061" y="4455452"/>
            <a:ext cx="7477239" cy="2051861"/>
            <a:chOff x="0" y="0"/>
            <a:chExt cx="9969652" cy="2735815"/>
          </a:xfrm>
        </p:grpSpPr>
        <p:grpSp>
          <p:nvGrpSpPr>
            <p:cNvPr name="Group 11" id="11"/>
            <p:cNvGrpSpPr/>
            <p:nvPr/>
          </p:nvGrpSpPr>
          <p:grpSpPr>
            <a:xfrm rot="0">
              <a:off x="0" y="5015"/>
              <a:ext cx="1464422" cy="146442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TextBox 14" id="14"/>
            <p:cNvSpPr txBox="true"/>
            <p:nvPr/>
          </p:nvSpPr>
          <p:spPr>
            <a:xfrm rot="0">
              <a:off x="1727352" y="-38100"/>
              <a:ext cx="8242300" cy="2773915"/>
            </a:xfrm>
            <a:prstGeom prst="rect">
              <a:avLst/>
            </a:prstGeom>
          </p:spPr>
          <p:txBody>
            <a:bodyPr anchor="t" rtlCol="false" tIns="0" lIns="0" bIns="0" rIns="0">
              <a:spAutoFit/>
            </a:bodyPr>
            <a:lstStyle/>
            <a:p>
              <a:pPr>
                <a:lnSpc>
                  <a:spcPts val="2800"/>
                </a:lnSpc>
              </a:pPr>
              <a:r>
                <a:rPr lang="en-US" sz="2000" u="sng">
                  <a:solidFill>
                    <a:srgbClr val="000000"/>
                  </a:solidFill>
                  <a:latin typeface="Now Bold"/>
                </a:rPr>
                <a:t>Digital Distractions and Grit:</a:t>
              </a:r>
            </a:p>
            <a:p>
              <a:pPr marL="310057" indent="-155029" lvl="1">
                <a:lnSpc>
                  <a:spcPts val="2010"/>
                </a:lnSpc>
                <a:buFont typeface="Arial"/>
                <a:buChar char="•"/>
              </a:pPr>
              <a:r>
                <a:rPr lang="en-US" sz="1436">
                  <a:solidFill>
                    <a:srgbClr val="000000"/>
                  </a:solidFill>
                  <a:latin typeface="Now"/>
                </a:rPr>
                <a:t>Proliferation of social media, entertainment platforms, and notifications leads to distractions.</a:t>
              </a:r>
            </a:p>
            <a:p>
              <a:pPr marL="310057" indent="-155029" lvl="1">
                <a:lnSpc>
                  <a:spcPts val="2010"/>
                </a:lnSpc>
                <a:buFont typeface="Arial"/>
                <a:buChar char="•"/>
              </a:pPr>
              <a:r>
                <a:rPr lang="en-US" sz="1436">
                  <a:solidFill>
                    <a:srgbClr val="000000"/>
                  </a:solidFill>
                  <a:latin typeface="Now"/>
                </a:rPr>
                <a:t>Grit helps navigate through distractions by prioritizing tasks, setting boundaries, and resisting instant gratification.</a:t>
              </a:r>
            </a:p>
            <a:p>
              <a:pPr marL="310057" indent="-155029" lvl="1">
                <a:lnSpc>
                  <a:spcPts val="2010"/>
                </a:lnSpc>
                <a:buFont typeface="Arial"/>
                <a:buChar char="•"/>
              </a:pPr>
              <a:r>
                <a:rPr lang="en-US" sz="1436">
                  <a:solidFill>
                    <a:srgbClr val="000000"/>
                  </a:solidFill>
                  <a:latin typeface="Now"/>
                </a:rPr>
                <a:t>Develops effective time-management strategies and maintains focus on academic goals.</a:t>
              </a:r>
            </a:p>
            <a:p>
              <a:pPr>
                <a:lnSpc>
                  <a:spcPts val="2010"/>
                </a:lnSpc>
              </a:pPr>
            </a:p>
          </p:txBody>
        </p:sp>
      </p:grpSp>
      <p:grpSp>
        <p:nvGrpSpPr>
          <p:cNvPr name="Group 15" id="15"/>
          <p:cNvGrpSpPr/>
          <p:nvPr/>
        </p:nvGrpSpPr>
        <p:grpSpPr>
          <a:xfrm rot="0">
            <a:off x="9786823" y="7383101"/>
            <a:ext cx="1098316" cy="109831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06E88">
                    <a:alpha val="100000"/>
                  </a:srgbClr>
                </a:gs>
                <a:gs pos="100000">
                  <a:srgbClr val="FBE151">
                    <a:alpha val="100000"/>
                  </a:srgbClr>
                </a:gs>
              </a:gsLst>
              <a:lin ang="5400000"/>
            </a:gradFill>
            <a:ln w="38100" cap="sq">
              <a:solidFill>
                <a:srgbClr val="E82D6B"/>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18" id="18"/>
          <p:cNvSpPr/>
          <p:nvPr/>
        </p:nvSpPr>
        <p:spPr>
          <a:xfrm flipH="false" flipV="false" rot="0">
            <a:off x="9969356" y="1917896"/>
            <a:ext cx="695152" cy="695152"/>
          </a:xfrm>
          <a:custGeom>
            <a:avLst/>
            <a:gdLst/>
            <a:ahLst/>
            <a:cxnLst/>
            <a:rect r="r" b="b" t="t" l="l"/>
            <a:pathLst>
              <a:path h="695152" w="695152">
                <a:moveTo>
                  <a:pt x="0" y="0"/>
                </a:moveTo>
                <a:lnTo>
                  <a:pt x="695152" y="0"/>
                </a:lnTo>
                <a:lnTo>
                  <a:pt x="695152" y="695152"/>
                </a:lnTo>
                <a:lnTo>
                  <a:pt x="0" y="6951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9988406" y="4664786"/>
            <a:ext cx="695152" cy="695152"/>
          </a:xfrm>
          <a:custGeom>
            <a:avLst/>
            <a:gdLst/>
            <a:ahLst/>
            <a:cxnLst/>
            <a:rect r="r" b="b" t="t" l="l"/>
            <a:pathLst>
              <a:path h="695152" w="695152">
                <a:moveTo>
                  <a:pt x="0" y="0"/>
                </a:moveTo>
                <a:lnTo>
                  <a:pt x="695152" y="0"/>
                </a:lnTo>
                <a:lnTo>
                  <a:pt x="695152" y="695152"/>
                </a:lnTo>
                <a:lnTo>
                  <a:pt x="0" y="695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9969356" y="7559874"/>
            <a:ext cx="744771" cy="744771"/>
          </a:xfrm>
          <a:custGeom>
            <a:avLst/>
            <a:gdLst/>
            <a:ahLst/>
            <a:cxnLst/>
            <a:rect r="r" b="b" t="t" l="l"/>
            <a:pathLst>
              <a:path h="744771" w="744771">
                <a:moveTo>
                  <a:pt x="0" y="0"/>
                </a:moveTo>
                <a:lnTo>
                  <a:pt x="744771" y="0"/>
                </a:lnTo>
                <a:lnTo>
                  <a:pt x="744771" y="744771"/>
                </a:lnTo>
                <a:lnTo>
                  <a:pt x="0" y="7447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1" id="21"/>
          <p:cNvSpPr txBox="true"/>
          <p:nvPr/>
        </p:nvSpPr>
        <p:spPr>
          <a:xfrm rot="0">
            <a:off x="1770097" y="5669173"/>
            <a:ext cx="5756208" cy="1552004"/>
          </a:xfrm>
          <a:prstGeom prst="rect">
            <a:avLst/>
          </a:prstGeom>
        </p:spPr>
        <p:txBody>
          <a:bodyPr anchor="t" rtlCol="false" tIns="0" lIns="0" bIns="0" rIns="0">
            <a:spAutoFit/>
          </a:bodyPr>
          <a:lstStyle/>
          <a:p>
            <a:pPr algn="ctr" marL="0" indent="0" lvl="0">
              <a:lnSpc>
                <a:spcPts val="4147"/>
              </a:lnSpc>
              <a:spcBef>
                <a:spcPct val="0"/>
              </a:spcBef>
            </a:pPr>
            <a:r>
              <a:rPr lang="en-US" sz="2764">
                <a:solidFill>
                  <a:srgbClr val="1D1D1B"/>
                </a:solidFill>
                <a:latin typeface="Futura"/>
              </a:rPr>
              <a:t>In the dynamic universe of digital transformation, grit is emerging as a critical determinant of success. </a:t>
            </a:r>
          </a:p>
        </p:txBody>
      </p:sp>
      <p:sp>
        <p:nvSpPr>
          <p:cNvPr name="TextBox 22" id="22"/>
          <p:cNvSpPr txBox="true"/>
          <p:nvPr/>
        </p:nvSpPr>
        <p:spPr>
          <a:xfrm rot="0">
            <a:off x="0" y="1675007"/>
            <a:ext cx="9144000" cy="3171825"/>
          </a:xfrm>
          <a:prstGeom prst="rect">
            <a:avLst/>
          </a:prstGeom>
        </p:spPr>
        <p:txBody>
          <a:bodyPr anchor="t" rtlCol="false" tIns="0" lIns="0" bIns="0" rIns="0">
            <a:spAutoFit/>
          </a:bodyPr>
          <a:lstStyle/>
          <a:p>
            <a:pPr algn="ctr">
              <a:lnSpc>
                <a:spcPts val="8399"/>
              </a:lnSpc>
            </a:pPr>
            <a:r>
              <a:rPr lang="en-US" sz="6999">
                <a:solidFill>
                  <a:srgbClr val="1D1D1B"/>
                </a:solidFill>
                <a:latin typeface="Futura"/>
              </a:rPr>
              <a:t>Role of Grit in </a:t>
            </a:r>
          </a:p>
          <a:p>
            <a:pPr algn="ctr">
              <a:lnSpc>
                <a:spcPts val="8399"/>
              </a:lnSpc>
            </a:pPr>
            <a:r>
              <a:rPr lang="en-US" sz="6999">
                <a:solidFill>
                  <a:srgbClr val="1D1D1B"/>
                </a:solidFill>
                <a:latin typeface="Futura"/>
              </a:rPr>
              <a:t>Digital </a:t>
            </a:r>
          </a:p>
          <a:p>
            <a:pPr algn="ctr" marL="0" indent="0" lvl="0">
              <a:lnSpc>
                <a:spcPts val="8399"/>
              </a:lnSpc>
              <a:spcBef>
                <a:spcPct val="0"/>
              </a:spcBef>
            </a:pPr>
            <a:r>
              <a:rPr lang="en-US" sz="6999">
                <a:solidFill>
                  <a:srgbClr val="1D1D1B"/>
                </a:solidFill>
                <a:latin typeface="Futura"/>
              </a:rPr>
              <a:t>Transformation</a:t>
            </a:r>
          </a:p>
        </p:txBody>
      </p:sp>
      <p:sp>
        <p:nvSpPr>
          <p:cNvPr name="TextBox 23" id="23"/>
          <p:cNvSpPr txBox="true"/>
          <p:nvPr/>
        </p:nvSpPr>
        <p:spPr>
          <a:xfrm rot="0">
            <a:off x="11058525" y="1463146"/>
            <a:ext cx="9525" cy="539115"/>
          </a:xfrm>
          <a:prstGeom prst="rect">
            <a:avLst/>
          </a:prstGeom>
        </p:spPr>
        <p:txBody>
          <a:bodyPr anchor="t" rtlCol="false" tIns="0" lIns="0" bIns="0" rIns="0">
            <a:spAutoFit/>
          </a:bodyPr>
          <a:lstStyle/>
          <a:p>
            <a:pPr algn="ctr">
              <a:lnSpc>
                <a:spcPts val="4409"/>
              </a:lnSpc>
            </a:pPr>
          </a:p>
        </p:txBody>
      </p:sp>
      <p:sp>
        <p:nvSpPr>
          <p:cNvPr name="TextBox 24" id="24"/>
          <p:cNvSpPr txBox="true"/>
          <p:nvPr/>
        </p:nvSpPr>
        <p:spPr>
          <a:xfrm rot="0">
            <a:off x="11063288" y="7417098"/>
            <a:ext cx="6191250" cy="2089961"/>
          </a:xfrm>
          <a:prstGeom prst="rect">
            <a:avLst/>
          </a:prstGeom>
        </p:spPr>
        <p:txBody>
          <a:bodyPr anchor="t" rtlCol="false" tIns="0" lIns="0" bIns="0" rIns="0">
            <a:spAutoFit/>
          </a:bodyPr>
          <a:lstStyle/>
          <a:p>
            <a:pPr>
              <a:lnSpc>
                <a:spcPts val="2800"/>
              </a:lnSpc>
            </a:pPr>
            <a:r>
              <a:rPr lang="en-US" sz="2000" u="sng">
                <a:solidFill>
                  <a:srgbClr val="000000"/>
                </a:solidFill>
                <a:latin typeface="Now Bold"/>
              </a:rPr>
              <a:t>Continuous Learning and Grit:</a:t>
            </a:r>
          </a:p>
          <a:p>
            <a:pPr marL="310057" indent="-155029" lvl="1">
              <a:lnSpc>
                <a:spcPts val="2010"/>
              </a:lnSpc>
              <a:buFont typeface="Arial"/>
              <a:buChar char="•"/>
            </a:pPr>
            <a:r>
              <a:rPr lang="en-US" sz="1436">
                <a:solidFill>
                  <a:srgbClr val="000000"/>
                </a:solidFill>
                <a:latin typeface="Now"/>
              </a:rPr>
              <a:t>Rapid technological advancements demand continuous learning and adaptation.</a:t>
            </a:r>
          </a:p>
          <a:p>
            <a:pPr marL="310057" indent="-155029" lvl="1">
              <a:lnSpc>
                <a:spcPts val="2010"/>
              </a:lnSpc>
              <a:buFont typeface="Arial"/>
              <a:buChar char="•"/>
            </a:pPr>
            <a:r>
              <a:rPr lang="en-US" sz="1436">
                <a:solidFill>
                  <a:srgbClr val="000000"/>
                </a:solidFill>
                <a:latin typeface="Now"/>
              </a:rPr>
              <a:t>Grit serves as the bedrock for lifelong learning, fostering resilience and determination in the face of change.</a:t>
            </a:r>
          </a:p>
          <a:p>
            <a:pPr marL="310057" indent="-155029" lvl="1">
              <a:lnSpc>
                <a:spcPts val="2010"/>
              </a:lnSpc>
              <a:buFont typeface="Arial"/>
              <a:buChar char="•"/>
            </a:pPr>
            <a:r>
              <a:rPr lang="en-US" sz="1436">
                <a:solidFill>
                  <a:srgbClr val="000000"/>
                </a:solidFill>
                <a:latin typeface="Now"/>
              </a:rPr>
              <a:t>Views technological changes as opportunities for growth and innovation.</a:t>
            </a:r>
          </a:p>
          <a:p>
            <a:pPr>
              <a:lnSpc>
                <a:spcPts val="201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DAFySIp3XTQ</dc:identifier>
  <dcterms:modified xsi:type="dcterms:W3CDTF">2011-08-01T06:04:30Z</dcterms:modified>
  <cp:revision>1</cp:revision>
  <dc:title>1.1.3 chapter (UNI MARIBOR)</dc:title>
</cp:coreProperties>
</file>